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9" r:id="rId1"/>
  </p:sldMasterIdLst>
  <p:notesMasterIdLst>
    <p:notesMasterId r:id="rId71"/>
  </p:notesMasterIdLst>
  <p:handoutMasterIdLst>
    <p:handoutMasterId r:id="rId72"/>
  </p:handoutMasterIdLst>
  <p:sldIdLst>
    <p:sldId id="256" r:id="rId2"/>
    <p:sldId id="258" r:id="rId3"/>
    <p:sldId id="259" r:id="rId4"/>
    <p:sldId id="260" r:id="rId5"/>
    <p:sldId id="261" r:id="rId6"/>
    <p:sldId id="310" r:id="rId7"/>
    <p:sldId id="311" r:id="rId8"/>
    <p:sldId id="359" r:id="rId9"/>
    <p:sldId id="262" r:id="rId10"/>
    <p:sldId id="263" r:id="rId11"/>
    <p:sldId id="264" r:id="rId12"/>
    <p:sldId id="265" r:id="rId13"/>
    <p:sldId id="269" r:id="rId14"/>
    <p:sldId id="268" r:id="rId15"/>
    <p:sldId id="271" r:id="rId16"/>
    <p:sldId id="344" r:id="rId17"/>
    <p:sldId id="358" r:id="rId18"/>
    <p:sldId id="346" r:id="rId19"/>
    <p:sldId id="274" r:id="rId20"/>
    <p:sldId id="275" r:id="rId21"/>
    <p:sldId id="270" r:id="rId22"/>
    <p:sldId id="272" r:id="rId23"/>
    <p:sldId id="273" r:id="rId24"/>
    <p:sldId id="348" r:id="rId25"/>
    <p:sldId id="331" r:id="rId26"/>
    <p:sldId id="349" r:id="rId27"/>
    <p:sldId id="332" r:id="rId28"/>
    <p:sldId id="334" r:id="rId29"/>
    <p:sldId id="336" r:id="rId30"/>
    <p:sldId id="350" r:id="rId31"/>
    <p:sldId id="351" r:id="rId32"/>
    <p:sldId id="352" r:id="rId33"/>
    <p:sldId id="353" r:id="rId34"/>
    <p:sldId id="337" r:id="rId35"/>
    <p:sldId id="338" r:id="rId36"/>
    <p:sldId id="354" r:id="rId37"/>
    <p:sldId id="277" r:id="rId38"/>
    <p:sldId id="276" r:id="rId39"/>
    <p:sldId id="278" r:id="rId40"/>
    <p:sldId id="280" r:id="rId41"/>
    <p:sldId id="281" r:id="rId42"/>
    <p:sldId id="279" r:id="rId43"/>
    <p:sldId id="283" r:id="rId44"/>
    <p:sldId id="285" r:id="rId45"/>
    <p:sldId id="284" r:id="rId46"/>
    <p:sldId id="286" r:id="rId47"/>
    <p:sldId id="290" r:id="rId48"/>
    <p:sldId id="355" r:id="rId49"/>
    <p:sldId id="289" r:id="rId50"/>
    <p:sldId id="288" r:id="rId51"/>
    <p:sldId id="360" r:id="rId52"/>
    <p:sldId id="292" r:id="rId53"/>
    <p:sldId id="293" r:id="rId54"/>
    <p:sldId id="297" r:id="rId55"/>
    <p:sldId id="301" r:id="rId56"/>
    <p:sldId id="299" r:id="rId57"/>
    <p:sldId id="302" r:id="rId58"/>
    <p:sldId id="303" r:id="rId59"/>
    <p:sldId id="356" r:id="rId60"/>
    <p:sldId id="305" r:id="rId61"/>
    <p:sldId id="321" r:id="rId62"/>
    <p:sldId id="306" r:id="rId63"/>
    <p:sldId id="322" r:id="rId64"/>
    <p:sldId id="357" r:id="rId65"/>
    <p:sldId id="319" r:id="rId66"/>
    <p:sldId id="325" r:id="rId67"/>
    <p:sldId id="342" r:id="rId68"/>
    <p:sldId id="343" r:id="rId69"/>
    <p:sldId id="326" r:id="rId70"/>
  </p:sldIdLst>
  <p:sldSz cx="9144000" cy="6858000" type="screen4x3"/>
  <p:notesSz cx="6954838" cy="92408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84FF"/>
    <a:srgbClr val="125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8" autoAdjust="0"/>
    <p:restoredTop sz="93149" autoAdjust="0"/>
  </p:normalViewPr>
  <p:slideViewPr>
    <p:cSldViewPr>
      <p:cViewPr>
        <p:scale>
          <a:sx n="85" d="100"/>
          <a:sy n="85" d="100"/>
        </p:scale>
        <p:origin x="-1800" y="-3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89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interSettings" Target="printerSettings/printerSettings1.bin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075" cy="461963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40175" y="0"/>
            <a:ext cx="3013075" cy="461963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r">
              <a:defRPr sz="1200"/>
            </a:lvl1pPr>
          </a:lstStyle>
          <a:p>
            <a:pPr>
              <a:defRPr/>
            </a:pPr>
            <a:fld id="{97E135EC-879B-438D-82D0-8A924D59A349}" type="datetimeFigureOut">
              <a:rPr lang="en-US"/>
              <a:pPr>
                <a:defRPr/>
              </a:pPr>
              <a:t>11/14/13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7288"/>
            <a:ext cx="3013075" cy="461962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40175" y="8777288"/>
            <a:ext cx="3013075" cy="461962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r">
              <a:defRPr sz="1200"/>
            </a:lvl1pPr>
          </a:lstStyle>
          <a:p>
            <a:pPr>
              <a:defRPr/>
            </a:pPr>
            <a:fld id="{E689B627-564B-4A3F-8FAF-208353067A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4035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075" cy="461963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40175" y="0"/>
            <a:ext cx="3013075" cy="461963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32DCAE4-8BD0-469D-906B-C7A91C18DF57}" type="datetimeFigureOut">
              <a:rPr lang="en-US"/>
              <a:pPr>
                <a:defRPr/>
              </a:pPr>
              <a:t>11/14/13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693738"/>
            <a:ext cx="4618038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546" tIns="46273" rIns="92546" bIns="46273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325" y="4389438"/>
            <a:ext cx="5564188" cy="4157662"/>
          </a:xfrm>
          <a:prstGeom prst="rect">
            <a:avLst/>
          </a:prstGeom>
        </p:spPr>
        <p:txBody>
          <a:bodyPr vert="horz" lIns="92546" tIns="46273" rIns="92546" bIns="46273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7288"/>
            <a:ext cx="3013075" cy="461962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40175" y="8777288"/>
            <a:ext cx="3013075" cy="461962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51027D2A-DC9D-431C-9AFB-561A9AB4C4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0444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027D2A-DC9D-431C-9AFB-561A9AB4C40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027D2A-DC9D-431C-9AFB-561A9AB4C409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3673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027D2A-DC9D-431C-9AFB-561A9AB4C409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367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b="1" dirty="0" smtClean="0"/>
              <a:t>Clinical Decision Support  / Order Entry</a:t>
            </a:r>
          </a:p>
          <a:p>
            <a:r>
              <a:rPr lang="en-US" sz="2000" b="1" baseline="0" dirty="0" smtClean="0"/>
              <a:t>  -- Pre-emptive alerts (also on Template)</a:t>
            </a:r>
          </a:p>
          <a:p>
            <a:r>
              <a:rPr lang="en-US" sz="2000" b="1" baseline="0" dirty="0" smtClean="0"/>
              <a:t>  -- Viewing recent results  (Admission Order Menu Medical ICU)</a:t>
            </a:r>
          </a:p>
          <a:p>
            <a:r>
              <a:rPr lang="en-US" sz="2000" b="1" baseline="0" dirty="0" smtClean="0"/>
              <a:t>  -- ED quick orders  (Weight based dosing automatically (use PEDS))</a:t>
            </a:r>
          </a:p>
          <a:p>
            <a:r>
              <a:rPr lang="en-US" sz="2000" b="1" baseline="0" dirty="0" smtClean="0"/>
              <a:t>  -- Med Rec for 999995 (Discharge Orders)</a:t>
            </a:r>
          </a:p>
          <a:p>
            <a:r>
              <a:rPr lang="en-US" sz="2000" b="1" baseline="0" dirty="0" smtClean="0"/>
              <a:t>-- Demo NLP recognition </a:t>
            </a:r>
          </a:p>
          <a:p>
            <a:endParaRPr lang="en-US" sz="2000" b="1" baseline="0" dirty="0" smtClean="0"/>
          </a:p>
          <a:p>
            <a:r>
              <a:rPr lang="en-US" sz="2000" b="1" baseline="0" dirty="0" smtClean="0"/>
              <a:t>Improving Provider Collaboration  (Two People)</a:t>
            </a:r>
          </a:p>
          <a:p>
            <a:r>
              <a:rPr lang="en-US" sz="2000" b="1" baseline="0" dirty="0" smtClean="0"/>
              <a:t>Chat</a:t>
            </a:r>
          </a:p>
          <a:p>
            <a:r>
              <a:rPr lang="en-US" sz="2000" b="1" baseline="0" dirty="0" smtClean="0"/>
              <a:t>Timeline – Use </a:t>
            </a:r>
            <a:r>
              <a:rPr lang="en-US" sz="2000" b="1" baseline="0" dirty="0" err="1" smtClean="0"/>
              <a:t>pt</a:t>
            </a:r>
            <a:r>
              <a:rPr lang="en-US" sz="2000" b="1" baseline="0" dirty="0" smtClean="0"/>
              <a:t> 989898, add some stuff, pull up timeline</a:t>
            </a:r>
          </a:p>
          <a:p>
            <a:r>
              <a:rPr lang="en-US" sz="2000" b="1" baseline="0" dirty="0" smtClean="0"/>
              <a:t>Chart Search – Shared Comments and References / Links</a:t>
            </a:r>
          </a:p>
          <a:p>
            <a:endParaRPr lang="en-US" sz="2000" b="1" baseline="0" dirty="0" smtClean="0"/>
          </a:p>
          <a:p>
            <a:r>
              <a:rPr lang="en-US" sz="2000" b="1" baseline="0" dirty="0" smtClean="0"/>
              <a:t>Enhancing Chart Review / Search</a:t>
            </a:r>
          </a:p>
          <a:p>
            <a:r>
              <a:rPr lang="en-US" sz="2000" b="1" baseline="0" dirty="0" err="1" smtClean="0"/>
              <a:t>Sparklines</a:t>
            </a:r>
            <a:r>
              <a:rPr lang="en-US" sz="2000" b="1" baseline="0" dirty="0" smtClean="0"/>
              <a:t> and batteries</a:t>
            </a:r>
          </a:p>
          <a:p>
            <a:r>
              <a:rPr lang="en-US" sz="2000" b="1" baseline="0" dirty="0" smtClean="0"/>
              <a:t>Show NLP in reports (e.g., show potassium value)</a:t>
            </a:r>
          </a:p>
          <a:p>
            <a:r>
              <a:rPr lang="en-US" sz="2000" b="1" baseline="0" dirty="0" smtClean="0"/>
              <a:t>Add Link to another report from your note</a:t>
            </a:r>
          </a:p>
          <a:p>
            <a:endParaRPr lang="en-US" sz="2000" b="1" baseline="0" dirty="0" smtClean="0"/>
          </a:p>
          <a:p>
            <a:r>
              <a:rPr lang="en-US" sz="2000" b="1" baseline="0" dirty="0" smtClean="0"/>
              <a:t>Research and Quality </a:t>
            </a:r>
          </a:p>
          <a:p>
            <a:r>
              <a:rPr lang="en-US" sz="2000" b="1" baseline="0" dirty="0" smtClean="0"/>
              <a:t>RAVE – run through (possible local machine), create alert and show</a:t>
            </a:r>
          </a:p>
          <a:p>
            <a:r>
              <a:rPr lang="en-US" sz="2000" b="1" baseline="0" dirty="0" smtClean="0"/>
              <a:t>NLP pipeline builder – </a:t>
            </a:r>
          </a:p>
          <a:p>
            <a:endParaRPr lang="en-US" sz="2000" b="1" baseline="0" dirty="0" smtClean="0"/>
          </a:p>
          <a:p>
            <a:r>
              <a:rPr lang="en-US" sz="2000" b="1" baseline="0" dirty="0" smtClean="0"/>
              <a:t>Blaine – open source and training EMR</a:t>
            </a:r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027D2A-DC9D-431C-9AFB-561A9AB4C409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8590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careweb-demo.regenstrief.org</a:t>
            </a:r>
            <a:r>
              <a:rPr lang="en-US" dirty="0" smtClean="0"/>
              <a:t>/</a:t>
            </a:r>
            <a:r>
              <a:rPr lang="en-US" dirty="0" err="1" smtClean="0"/>
              <a:t>CareWebDemo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027D2A-DC9D-431C-9AFB-561A9AB4C409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425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b="1" dirty="0" smtClean="0"/>
              <a:t>Clinical Decision Support  / Order Entry</a:t>
            </a:r>
          </a:p>
          <a:p>
            <a:r>
              <a:rPr lang="en-US" sz="2000" b="1" baseline="0" dirty="0" smtClean="0"/>
              <a:t>  -- Pre-emptive alerts (also on Template)</a:t>
            </a:r>
          </a:p>
          <a:p>
            <a:r>
              <a:rPr lang="en-US" sz="2000" b="1" baseline="0" dirty="0" smtClean="0"/>
              <a:t>  -- Viewing recent results  (Admission Order Menu Medical ICU)</a:t>
            </a:r>
          </a:p>
          <a:p>
            <a:r>
              <a:rPr lang="en-US" sz="2000" b="1" baseline="0" dirty="0" smtClean="0"/>
              <a:t>  -- ED quick orders  (Weight based dosing automatically (use PEDS))</a:t>
            </a:r>
          </a:p>
          <a:p>
            <a:r>
              <a:rPr lang="en-US" sz="2000" b="1" baseline="0" dirty="0" smtClean="0"/>
              <a:t>  -- Med Rec for 999995 (Discharge Orders)</a:t>
            </a:r>
          </a:p>
          <a:p>
            <a:r>
              <a:rPr lang="en-US" sz="2000" b="1" baseline="0" dirty="0" smtClean="0"/>
              <a:t>-- Demo NLP recognition 	</a:t>
            </a:r>
          </a:p>
          <a:p>
            <a:endParaRPr lang="en-US" sz="2000" b="1" baseline="0" dirty="0" smtClean="0"/>
          </a:p>
          <a:p>
            <a:r>
              <a:rPr lang="en-US" sz="2000" b="1" baseline="0" dirty="0" smtClean="0"/>
              <a:t>Improving Provider Collaboration  (Two People)</a:t>
            </a:r>
          </a:p>
          <a:p>
            <a:r>
              <a:rPr lang="en-US" sz="2000" b="1" baseline="0" dirty="0" smtClean="0"/>
              <a:t>Chat</a:t>
            </a:r>
          </a:p>
          <a:p>
            <a:r>
              <a:rPr lang="en-US" sz="2000" b="1" baseline="0" dirty="0" smtClean="0"/>
              <a:t>Timeline – Use </a:t>
            </a:r>
            <a:r>
              <a:rPr lang="en-US" sz="2000" b="1" baseline="0" dirty="0" err="1" smtClean="0"/>
              <a:t>pt</a:t>
            </a:r>
            <a:r>
              <a:rPr lang="en-US" sz="2000" b="1" baseline="0" dirty="0" smtClean="0"/>
              <a:t> 989898, add some stuff, pull up timeline</a:t>
            </a:r>
          </a:p>
          <a:p>
            <a:r>
              <a:rPr lang="en-US" sz="2000" b="1" baseline="0" dirty="0" smtClean="0"/>
              <a:t>Chart Search – Shared Comments and References / Links</a:t>
            </a:r>
          </a:p>
          <a:p>
            <a:endParaRPr lang="en-US" sz="2000" b="1" baseline="0" dirty="0" smtClean="0"/>
          </a:p>
          <a:p>
            <a:r>
              <a:rPr lang="en-US" sz="2000" b="1" baseline="0" dirty="0" smtClean="0"/>
              <a:t>Enhancing Chart Review / Search</a:t>
            </a:r>
          </a:p>
          <a:p>
            <a:r>
              <a:rPr lang="en-US" sz="2000" b="1" baseline="0" dirty="0" err="1" smtClean="0"/>
              <a:t>Sparklines</a:t>
            </a:r>
            <a:r>
              <a:rPr lang="en-US" sz="2000" b="1" baseline="0" dirty="0" smtClean="0"/>
              <a:t> and batteries</a:t>
            </a:r>
          </a:p>
          <a:p>
            <a:r>
              <a:rPr lang="en-US" sz="2000" b="1" baseline="0" dirty="0" smtClean="0"/>
              <a:t>Show NLP in reports (e.g., show potassium value)</a:t>
            </a:r>
          </a:p>
          <a:p>
            <a:r>
              <a:rPr lang="en-US" sz="2000" b="1" baseline="0" dirty="0" smtClean="0"/>
              <a:t>Add Link to another report from your note</a:t>
            </a:r>
          </a:p>
          <a:p>
            <a:endParaRPr lang="en-US" sz="2000" b="1" baseline="0" dirty="0" smtClean="0"/>
          </a:p>
          <a:p>
            <a:r>
              <a:rPr lang="en-US" sz="2000" b="1" baseline="0" dirty="0" smtClean="0"/>
              <a:t>Research and Quality </a:t>
            </a:r>
          </a:p>
          <a:p>
            <a:r>
              <a:rPr lang="en-US" sz="2000" b="1" baseline="0" dirty="0" smtClean="0"/>
              <a:t>RAVE – run through (possible local machine), create alert and show</a:t>
            </a:r>
          </a:p>
          <a:p>
            <a:r>
              <a:rPr lang="en-US" sz="2000" b="1" baseline="0" dirty="0" smtClean="0"/>
              <a:t>NLP pipeline builder – </a:t>
            </a:r>
          </a:p>
          <a:p>
            <a:endParaRPr lang="en-US" sz="2000" b="1" baseline="0" dirty="0" smtClean="0"/>
          </a:p>
          <a:p>
            <a:r>
              <a:rPr lang="en-US" sz="2000" b="1" baseline="0" dirty="0" smtClean="0"/>
              <a:t>Blaine – open source and training EMR</a:t>
            </a:r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027D2A-DC9D-431C-9AFB-561A9AB4C409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859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US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027D2A-DC9D-431C-9AFB-561A9AB4C409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859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b="1" dirty="0" smtClean="0"/>
              <a:t>Clinical Decision Support  / Order Entry</a:t>
            </a:r>
          </a:p>
          <a:p>
            <a:r>
              <a:rPr lang="en-US" sz="2000" b="1" baseline="0" dirty="0" smtClean="0"/>
              <a:t>  -- Pre-emptive alerts (also on Template)</a:t>
            </a:r>
          </a:p>
          <a:p>
            <a:r>
              <a:rPr lang="en-US" sz="2000" b="1" baseline="0" dirty="0" smtClean="0"/>
              <a:t>  -- Viewing recent results  (Admission Order Menu Medical ICU)</a:t>
            </a:r>
          </a:p>
          <a:p>
            <a:r>
              <a:rPr lang="en-US" sz="2000" b="1" baseline="0" dirty="0" smtClean="0"/>
              <a:t>  -- ED quick orders  (Weight based dosing automatically (use PEDS))</a:t>
            </a:r>
          </a:p>
          <a:p>
            <a:r>
              <a:rPr lang="en-US" sz="2000" b="1" baseline="0" dirty="0" smtClean="0"/>
              <a:t>  -- Med Rec for 999995 (Discharge Orders)</a:t>
            </a:r>
          </a:p>
          <a:p>
            <a:r>
              <a:rPr lang="en-US" sz="2000" b="1" baseline="0" dirty="0" smtClean="0"/>
              <a:t>-- Demo NLP recognition </a:t>
            </a:r>
          </a:p>
          <a:p>
            <a:endParaRPr lang="en-US" sz="2000" b="1" baseline="0" dirty="0" smtClean="0"/>
          </a:p>
          <a:p>
            <a:r>
              <a:rPr lang="en-US" sz="2000" b="1" baseline="0" dirty="0" smtClean="0"/>
              <a:t>Improving Provider Collaboration  (Two People)</a:t>
            </a:r>
          </a:p>
          <a:p>
            <a:r>
              <a:rPr lang="en-US" sz="2000" b="1" baseline="0" dirty="0" smtClean="0"/>
              <a:t>Chat</a:t>
            </a:r>
          </a:p>
          <a:p>
            <a:r>
              <a:rPr lang="en-US" sz="2000" b="1" baseline="0" dirty="0" smtClean="0"/>
              <a:t>Timeline – Use </a:t>
            </a:r>
            <a:r>
              <a:rPr lang="en-US" sz="2000" b="1" baseline="0" dirty="0" err="1" smtClean="0"/>
              <a:t>pt</a:t>
            </a:r>
            <a:r>
              <a:rPr lang="en-US" sz="2000" b="1" baseline="0" dirty="0" smtClean="0"/>
              <a:t> 989898, add some stuff, pull up timeline</a:t>
            </a:r>
          </a:p>
          <a:p>
            <a:r>
              <a:rPr lang="en-US" sz="2000" b="1" baseline="0" dirty="0" smtClean="0"/>
              <a:t>Chart Search – Shared Comments and References / Links</a:t>
            </a:r>
          </a:p>
          <a:p>
            <a:endParaRPr lang="en-US" sz="2000" b="1" baseline="0" dirty="0" smtClean="0"/>
          </a:p>
          <a:p>
            <a:r>
              <a:rPr lang="en-US" sz="2000" b="1" baseline="0" dirty="0" smtClean="0"/>
              <a:t>Enhancing Chart Review / Search</a:t>
            </a:r>
          </a:p>
          <a:p>
            <a:r>
              <a:rPr lang="en-US" sz="2000" b="1" baseline="0" dirty="0" err="1" smtClean="0"/>
              <a:t>Sparklines</a:t>
            </a:r>
            <a:r>
              <a:rPr lang="en-US" sz="2000" b="1" baseline="0" dirty="0" smtClean="0"/>
              <a:t> and batteries</a:t>
            </a:r>
          </a:p>
          <a:p>
            <a:r>
              <a:rPr lang="en-US" sz="2000" b="1" baseline="0" dirty="0" smtClean="0"/>
              <a:t>Show NLP in reports (e.g., show potassium value)</a:t>
            </a:r>
          </a:p>
          <a:p>
            <a:r>
              <a:rPr lang="en-US" sz="2000" b="1" baseline="0" dirty="0" smtClean="0"/>
              <a:t>Add Link to another report from your note</a:t>
            </a:r>
          </a:p>
          <a:p>
            <a:endParaRPr lang="en-US" sz="2000" b="1" baseline="0" dirty="0" smtClean="0"/>
          </a:p>
          <a:p>
            <a:r>
              <a:rPr lang="en-US" sz="2000" b="1" baseline="0" dirty="0" smtClean="0"/>
              <a:t>Research and Quality </a:t>
            </a:r>
          </a:p>
          <a:p>
            <a:r>
              <a:rPr lang="en-US" sz="2000" b="1" baseline="0" dirty="0" smtClean="0"/>
              <a:t>RAVE – run through (possible local machine), create alert and show</a:t>
            </a:r>
          </a:p>
          <a:p>
            <a:r>
              <a:rPr lang="en-US" sz="2000" b="1" baseline="0" dirty="0" smtClean="0"/>
              <a:t>NLP pipeline builder – </a:t>
            </a:r>
          </a:p>
          <a:p>
            <a:endParaRPr lang="en-US" sz="2000" b="1" baseline="0" dirty="0" smtClean="0"/>
          </a:p>
          <a:p>
            <a:r>
              <a:rPr lang="en-US" sz="2000" b="1" baseline="0" dirty="0" smtClean="0"/>
              <a:t>Blaine – open source and training EMR</a:t>
            </a:r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027D2A-DC9D-431C-9AFB-561A9AB4C409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859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b="1" dirty="0" smtClean="0"/>
              <a:t>Clinical Decision Support  / Order Entry</a:t>
            </a:r>
          </a:p>
          <a:p>
            <a:r>
              <a:rPr lang="en-US" sz="2000" b="1" baseline="0" dirty="0" smtClean="0"/>
              <a:t>  -- Pre-emptive alerts (also on Template)</a:t>
            </a:r>
          </a:p>
          <a:p>
            <a:r>
              <a:rPr lang="en-US" sz="2000" b="1" baseline="0" dirty="0" smtClean="0"/>
              <a:t>  -- Viewing recent results  (Admission Order Menu Medical ICU)</a:t>
            </a:r>
          </a:p>
          <a:p>
            <a:r>
              <a:rPr lang="en-US" sz="2000" b="1" baseline="0" dirty="0" smtClean="0"/>
              <a:t>  -- ED quick orders  (Weight based dosing automatically (use PEDS))</a:t>
            </a:r>
          </a:p>
          <a:p>
            <a:r>
              <a:rPr lang="en-US" sz="2000" b="1" baseline="0" dirty="0" smtClean="0"/>
              <a:t>  -- Med Rec for 999995 (Discharge Orders)</a:t>
            </a:r>
          </a:p>
          <a:p>
            <a:r>
              <a:rPr lang="en-US" sz="2000" b="1" baseline="0" dirty="0" smtClean="0"/>
              <a:t>-- Demo NLP recognition </a:t>
            </a:r>
          </a:p>
          <a:p>
            <a:endParaRPr lang="en-US" sz="2000" b="1" baseline="0" dirty="0" smtClean="0"/>
          </a:p>
          <a:p>
            <a:r>
              <a:rPr lang="en-US" sz="2000" b="1" baseline="0" dirty="0" smtClean="0"/>
              <a:t>Improving Provider Collaboration  (Two People)</a:t>
            </a:r>
          </a:p>
          <a:p>
            <a:r>
              <a:rPr lang="en-US" sz="2000" b="1" baseline="0" dirty="0" smtClean="0"/>
              <a:t>Chat</a:t>
            </a:r>
          </a:p>
          <a:p>
            <a:r>
              <a:rPr lang="en-US" sz="2000" b="1" baseline="0" dirty="0" smtClean="0"/>
              <a:t>Timeline – Use </a:t>
            </a:r>
            <a:r>
              <a:rPr lang="en-US" sz="2000" b="1" baseline="0" dirty="0" err="1" smtClean="0"/>
              <a:t>pt</a:t>
            </a:r>
            <a:r>
              <a:rPr lang="en-US" sz="2000" b="1" baseline="0" dirty="0" smtClean="0"/>
              <a:t> 989898, add some stuff, pull up timeline</a:t>
            </a:r>
          </a:p>
          <a:p>
            <a:r>
              <a:rPr lang="en-US" sz="2000" b="1" baseline="0" dirty="0" smtClean="0"/>
              <a:t>Chart Search – Shared Comments and References / Links</a:t>
            </a:r>
          </a:p>
          <a:p>
            <a:endParaRPr lang="en-US" sz="2000" b="1" baseline="0" dirty="0" smtClean="0"/>
          </a:p>
          <a:p>
            <a:r>
              <a:rPr lang="en-US" sz="2000" b="1" baseline="0" dirty="0" smtClean="0"/>
              <a:t>Enhancing Chart Review / Search</a:t>
            </a:r>
          </a:p>
          <a:p>
            <a:r>
              <a:rPr lang="en-US" sz="2000" b="1" baseline="0" dirty="0" err="1" smtClean="0"/>
              <a:t>Sparklines</a:t>
            </a:r>
            <a:r>
              <a:rPr lang="en-US" sz="2000" b="1" baseline="0" dirty="0" smtClean="0"/>
              <a:t> and batteries</a:t>
            </a:r>
          </a:p>
          <a:p>
            <a:r>
              <a:rPr lang="en-US" sz="2000" b="1" baseline="0" dirty="0" smtClean="0"/>
              <a:t>Show NLP in reports (e.g., show potassium value)</a:t>
            </a:r>
          </a:p>
          <a:p>
            <a:r>
              <a:rPr lang="en-US" sz="2000" b="1" baseline="0" dirty="0" smtClean="0"/>
              <a:t>Add Link to another report from your note</a:t>
            </a:r>
          </a:p>
          <a:p>
            <a:endParaRPr lang="en-US" sz="2000" b="1" baseline="0" dirty="0" smtClean="0"/>
          </a:p>
          <a:p>
            <a:r>
              <a:rPr lang="en-US" sz="2000" b="1" baseline="0" dirty="0" smtClean="0"/>
              <a:t>Research and Quality </a:t>
            </a:r>
          </a:p>
          <a:p>
            <a:r>
              <a:rPr lang="en-US" sz="2000" b="1" baseline="0" dirty="0" smtClean="0"/>
              <a:t>RAVE – run through (possible local machine), create alert and show</a:t>
            </a:r>
          </a:p>
          <a:p>
            <a:r>
              <a:rPr lang="en-US" sz="2000" b="1" baseline="0" dirty="0" smtClean="0"/>
              <a:t>NLP pipeline builder – </a:t>
            </a:r>
          </a:p>
          <a:p>
            <a:endParaRPr lang="en-US" sz="2000" b="1" baseline="0" dirty="0" smtClean="0"/>
          </a:p>
          <a:p>
            <a:r>
              <a:rPr lang="en-US" sz="2000" b="1" baseline="0" dirty="0" smtClean="0"/>
              <a:t>Blaine – open source and training EMR</a:t>
            </a:r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027D2A-DC9D-431C-9AFB-561A9AB4C409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859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back intro Timeline slide and bow up bottom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027D2A-DC9D-431C-9AFB-561A9AB4C409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41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b="1" dirty="0" smtClean="0"/>
              <a:t>Clinical Decision Support  / Order Entry</a:t>
            </a:r>
          </a:p>
          <a:p>
            <a:r>
              <a:rPr lang="en-US" sz="2000" b="1" baseline="0" dirty="0" smtClean="0"/>
              <a:t>  -- Pre-emptive alerts (also on Template)</a:t>
            </a:r>
          </a:p>
          <a:p>
            <a:r>
              <a:rPr lang="en-US" sz="2000" b="1" baseline="0" dirty="0" smtClean="0"/>
              <a:t>  -- Viewing recent results  (Admission Order Menu Medical ICU)</a:t>
            </a:r>
          </a:p>
          <a:p>
            <a:r>
              <a:rPr lang="en-US" sz="2000" b="1" baseline="0" dirty="0" smtClean="0"/>
              <a:t>  -- ED quick orders  (Weight based dosing automatically (use PEDS))</a:t>
            </a:r>
          </a:p>
          <a:p>
            <a:r>
              <a:rPr lang="en-US" sz="2000" b="1" baseline="0" dirty="0" smtClean="0"/>
              <a:t>  -- Med Rec for 999995 (Discharge Orders)</a:t>
            </a:r>
          </a:p>
          <a:p>
            <a:r>
              <a:rPr lang="en-US" sz="2000" b="1" baseline="0" dirty="0" smtClean="0"/>
              <a:t>-- Demo NLP recognition </a:t>
            </a:r>
          </a:p>
          <a:p>
            <a:endParaRPr lang="en-US" sz="2000" b="1" baseline="0" dirty="0" smtClean="0"/>
          </a:p>
          <a:p>
            <a:r>
              <a:rPr lang="en-US" sz="2000" b="1" baseline="0" dirty="0" smtClean="0"/>
              <a:t>Improving Provider Collaboration  (Two People)</a:t>
            </a:r>
          </a:p>
          <a:p>
            <a:r>
              <a:rPr lang="en-US" sz="2000" b="1" baseline="0" dirty="0" smtClean="0"/>
              <a:t>Chat</a:t>
            </a:r>
          </a:p>
          <a:p>
            <a:r>
              <a:rPr lang="en-US" sz="2000" b="1" baseline="0" dirty="0" smtClean="0"/>
              <a:t>Timeline – Use </a:t>
            </a:r>
            <a:r>
              <a:rPr lang="en-US" sz="2000" b="1" baseline="0" dirty="0" err="1" smtClean="0"/>
              <a:t>pt</a:t>
            </a:r>
            <a:r>
              <a:rPr lang="en-US" sz="2000" b="1" baseline="0" dirty="0" smtClean="0"/>
              <a:t> 989898, add some stuff, pull up timeline</a:t>
            </a:r>
          </a:p>
          <a:p>
            <a:r>
              <a:rPr lang="en-US" sz="2000" b="1" baseline="0" dirty="0" smtClean="0"/>
              <a:t>Chart Search – Shared Comments and References / Links</a:t>
            </a:r>
          </a:p>
          <a:p>
            <a:endParaRPr lang="en-US" sz="2000" b="1" baseline="0" dirty="0" smtClean="0"/>
          </a:p>
          <a:p>
            <a:r>
              <a:rPr lang="en-US" sz="2000" b="1" baseline="0" dirty="0" smtClean="0"/>
              <a:t>Enhancing Chart Review / Search</a:t>
            </a:r>
          </a:p>
          <a:p>
            <a:r>
              <a:rPr lang="en-US" sz="2000" b="1" baseline="0" dirty="0" err="1" smtClean="0"/>
              <a:t>Sparklines</a:t>
            </a:r>
            <a:r>
              <a:rPr lang="en-US" sz="2000" b="1" baseline="0" dirty="0" smtClean="0"/>
              <a:t> and batteries</a:t>
            </a:r>
          </a:p>
          <a:p>
            <a:r>
              <a:rPr lang="en-US" sz="2000" b="1" baseline="0" dirty="0" smtClean="0"/>
              <a:t>Show NLP in reports (e.g., show potassium value)</a:t>
            </a:r>
          </a:p>
          <a:p>
            <a:r>
              <a:rPr lang="en-US" sz="2000" b="1" baseline="0" dirty="0" smtClean="0"/>
              <a:t>Add Link to another report from your note</a:t>
            </a:r>
          </a:p>
          <a:p>
            <a:endParaRPr lang="en-US" sz="2000" b="1" baseline="0" dirty="0" smtClean="0"/>
          </a:p>
          <a:p>
            <a:r>
              <a:rPr lang="en-US" sz="2000" b="1" baseline="0" dirty="0" smtClean="0"/>
              <a:t>Research and Quality </a:t>
            </a:r>
          </a:p>
          <a:p>
            <a:r>
              <a:rPr lang="en-US" sz="2000" b="1" baseline="0" dirty="0" smtClean="0"/>
              <a:t>RAVE – run through (possible local machine), create alert and show</a:t>
            </a:r>
          </a:p>
          <a:p>
            <a:r>
              <a:rPr lang="en-US" sz="2000" b="1" baseline="0" dirty="0" smtClean="0"/>
              <a:t>NLP pipeline builder – </a:t>
            </a:r>
          </a:p>
          <a:p>
            <a:endParaRPr lang="en-US" sz="2000" b="1" baseline="0" dirty="0" smtClean="0"/>
          </a:p>
          <a:p>
            <a:r>
              <a:rPr lang="en-US" sz="2000" b="1" baseline="0" dirty="0" smtClean="0"/>
              <a:t>Blaine – open source and training EMR</a:t>
            </a:r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027D2A-DC9D-431C-9AFB-561A9AB4C409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859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b="1" dirty="0" smtClean="0"/>
              <a:t>Clinical Decision Support  / Order Entry</a:t>
            </a:r>
          </a:p>
          <a:p>
            <a:r>
              <a:rPr lang="en-US" sz="2000" b="1" baseline="0" dirty="0" smtClean="0"/>
              <a:t>  -- Pre-emptive alerts (also on Template)</a:t>
            </a:r>
          </a:p>
          <a:p>
            <a:r>
              <a:rPr lang="en-US" sz="2000" b="1" baseline="0" dirty="0" smtClean="0"/>
              <a:t>  -- Viewing recent results  (Admission Order Menu Medical ICU)</a:t>
            </a:r>
          </a:p>
          <a:p>
            <a:r>
              <a:rPr lang="en-US" sz="2000" b="1" baseline="0" dirty="0" smtClean="0"/>
              <a:t>  -- ED quick orders  (Weight based dosing automatically (use PEDS))</a:t>
            </a:r>
          </a:p>
          <a:p>
            <a:r>
              <a:rPr lang="en-US" sz="2000" b="1" baseline="0" dirty="0" smtClean="0"/>
              <a:t>  -- Med Rec for 999995 (Discharge Orders)</a:t>
            </a:r>
          </a:p>
          <a:p>
            <a:r>
              <a:rPr lang="en-US" sz="2000" b="1" baseline="0" dirty="0" smtClean="0"/>
              <a:t>-- Demo NLP recognition </a:t>
            </a:r>
          </a:p>
          <a:p>
            <a:endParaRPr lang="en-US" sz="2000" b="1" baseline="0" dirty="0" smtClean="0"/>
          </a:p>
          <a:p>
            <a:r>
              <a:rPr lang="en-US" sz="2000" b="1" baseline="0" dirty="0" smtClean="0"/>
              <a:t>Improving Provider Collaboration  (Two People)</a:t>
            </a:r>
          </a:p>
          <a:p>
            <a:r>
              <a:rPr lang="en-US" sz="2000" b="1" baseline="0" dirty="0" smtClean="0"/>
              <a:t>Chat</a:t>
            </a:r>
          </a:p>
          <a:p>
            <a:r>
              <a:rPr lang="en-US" sz="2000" b="1" baseline="0" dirty="0" smtClean="0"/>
              <a:t>Timeline – Use </a:t>
            </a:r>
            <a:r>
              <a:rPr lang="en-US" sz="2000" b="1" baseline="0" dirty="0" err="1" smtClean="0"/>
              <a:t>pt</a:t>
            </a:r>
            <a:r>
              <a:rPr lang="en-US" sz="2000" b="1" baseline="0" dirty="0" smtClean="0"/>
              <a:t> 989898, add some stuff, pull up timeline</a:t>
            </a:r>
          </a:p>
          <a:p>
            <a:r>
              <a:rPr lang="en-US" sz="2000" b="1" baseline="0" dirty="0" smtClean="0"/>
              <a:t>Chart Search – Shared Comments and References / Links</a:t>
            </a:r>
          </a:p>
          <a:p>
            <a:endParaRPr lang="en-US" sz="2000" b="1" baseline="0" dirty="0" smtClean="0"/>
          </a:p>
          <a:p>
            <a:r>
              <a:rPr lang="en-US" sz="2000" b="1" baseline="0" dirty="0" smtClean="0"/>
              <a:t>Enhancing Chart Review / Search</a:t>
            </a:r>
          </a:p>
          <a:p>
            <a:r>
              <a:rPr lang="en-US" sz="2000" b="1" baseline="0" dirty="0" err="1" smtClean="0"/>
              <a:t>Sparklines</a:t>
            </a:r>
            <a:r>
              <a:rPr lang="en-US" sz="2000" b="1" baseline="0" dirty="0" smtClean="0"/>
              <a:t> and batteries</a:t>
            </a:r>
          </a:p>
          <a:p>
            <a:r>
              <a:rPr lang="en-US" sz="2000" b="1" baseline="0" dirty="0" smtClean="0"/>
              <a:t>Show NLP in reports (e.g., show potassium value)</a:t>
            </a:r>
          </a:p>
          <a:p>
            <a:r>
              <a:rPr lang="en-US" sz="2000" b="1" baseline="0" dirty="0" smtClean="0"/>
              <a:t>Add Link to another report from your note</a:t>
            </a:r>
          </a:p>
          <a:p>
            <a:endParaRPr lang="en-US" sz="2000" b="1" baseline="0" dirty="0" smtClean="0"/>
          </a:p>
          <a:p>
            <a:r>
              <a:rPr lang="en-US" sz="2000" b="1" baseline="0" dirty="0" smtClean="0"/>
              <a:t>Research and Quality </a:t>
            </a:r>
          </a:p>
          <a:p>
            <a:r>
              <a:rPr lang="en-US" sz="2000" b="1" baseline="0" dirty="0" smtClean="0"/>
              <a:t>RAVE – run through (possible local machine), create alert and show</a:t>
            </a:r>
          </a:p>
          <a:p>
            <a:r>
              <a:rPr lang="en-US" sz="2000" b="1" baseline="0" dirty="0" smtClean="0"/>
              <a:t>NLP pipeline builder – </a:t>
            </a:r>
          </a:p>
          <a:p>
            <a:endParaRPr lang="en-US" sz="2000" b="1" baseline="0" dirty="0" smtClean="0"/>
          </a:p>
          <a:p>
            <a:r>
              <a:rPr lang="en-US" sz="2000" b="1" baseline="0" dirty="0" smtClean="0"/>
              <a:t>Blaine – open source and training EMR</a:t>
            </a:r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027D2A-DC9D-431C-9AFB-561A9AB4C409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859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b="1" dirty="0" smtClean="0"/>
              <a:t>Clinical Decision Support  / Order Entry</a:t>
            </a:r>
          </a:p>
          <a:p>
            <a:r>
              <a:rPr lang="en-US" sz="2000" b="1" baseline="0" dirty="0" smtClean="0"/>
              <a:t>  -- Pre-emptive alerts (also on Template)</a:t>
            </a:r>
          </a:p>
          <a:p>
            <a:r>
              <a:rPr lang="en-US" sz="2000" b="1" baseline="0" dirty="0" smtClean="0"/>
              <a:t>  -- Viewing recent results  (Admission Order Menu Medical ICU)</a:t>
            </a:r>
          </a:p>
          <a:p>
            <a:r>
              <a:rPr lang="en-US" sz="2000" b="1" baseline="0" dirty="0" smtClean="0"/>
              <a:t>  -- ED quick orders  (Weight based dosing automatically (use PEDS))</a:t>
            </a:r>
          </a:p>
          <a:p>
            <a:r>
              <a:rPr lang="en-US" sz="2000" b="1" baseline="0" dirty="0" smtClean="0"/>
              <a:t>  -- Med Rec for 999995 (Discharge Orders)</a:t>
            </a:r>
          </a:p>
          <a:p>
            <a:r>
              <a:rPr lang="en-US" sz="2000" b="1" baseline="0" dirty="0" smtClean="0"/>
              <a:t>-- Demo NLP recognition </a:t>
            </a:r>
          </a:p>
          <a:p>
            <a:endParaRPr lang="en-US" sz="2000" b="1" baseline="0" dirty="0" smtClean="0"/>
          </a:p>
          <a:p>
            <a:r>
              <a:rPr lang="en-US" sz="2000" b="1" baseline="0" dirty="0" smtClean="0"/>
              <a:t>Improving Provider Collaboration  (Two People)</a:t>
            </a:r>
          </a:p>
          <a:p>
            <a:r>
              <a:rPr lang="en-US" sz="2000" b="1" baseline="0" dirty="0" smtClean="0"/>
              <a:t>Chat</a:t>
            </a:r>
          </a:p>
          <a:p>
            <a:r>
              <a:rPr lang="en-US" sz="2000" b="1" baseline="0" dirty="0" smtClean="0"/>
              <a:t>Timeline – Use </a:t>
            </a:r>
            <a:r>
              <a:rPr lang="en-US" sz="2000" b="1" baseline="0" dirty="0" err="1" smtClean="0"/>
              <a:t>pt</a:t>
            </a:r>
            <a:r>
              <a:rPr lang="en-US" sz="2000" b="1" baseline="0" dirty="0" smtClean="0"/>
              <a:t> 989898, add some stuff, pull up timeline</a:t>
            </a:r>
          </a:p>
          <a:p>
            <a:r>
              <a:rPr lang="en-US" sz="2000" b="1" baseline="0" dirty="0" smtClean="0"/>
              <a:t>Chart Search – Shared Comments and References / Links</a:t>
            </a:r>
          </a:p>
          <a:p>
            <a:endParaRPr lang="en-US" sz="2000" b="1" baseline="0" dirty="0" smtClean="0"/>
          </a:p>
          <a:p>
            <a:r>
              <a:rPr lang="en-US" sz="2000" b="1" baseline="0" dirty="0" smtClean="0"/>
              <a:t>Enhancing Chart Review / Search</a:t>
            </a:r>
          </a:p>
          <a:p>
            <a:r>
              <a:rPr lang="en-US" sz="2000" b="1" baseline="0" dirty="0" err="1" smtClean="0"/>
              <a:t>Sparklines</a:t>
            </a:r>
            <a:r>
              <a:rPr lang="en-US" sz="2000" b="1" baseline="0" dirty="0" smtClean="0"/>
              <a:t> and batteries</a:t>
            </a:r>
          </a:p>
          <a:p>
            <a:r>
              <a:rPr lang="en-US" sz="2000" b="1" baseline="0" dirty="0" smtClean="0"/>
              <a:t>Show NLP in reports (e.g., show potassium value)</a:t>
            </a:r>
          </a:p>
          <a:p>
            <a:r>
              <a:rPr lang="en-US" sz="2000" b="1" baseline="0" dirty="0" smtClean="0"/>
              <a:t>Add Link to another report from your note</a:t>
            </a:r>
          </a:p>
          <a:p>
            <a:endParaRPr lang="en-US" sz="2000" b="1" baseline="0" dirty="0" smtClean="0"/>
          </a:p>
          <a:p>
            <a:r>
              <a:rPr lang="en-US" sz="2000" b="1" baseline="0" dirty="0" smtClean="0"/>
              <a:t>Research and Quality </a:t>
            </a:r>
          </a:p>
          <a:p>
            <a:r>
              <a:rPr lang="en-US" sz="2000" b="1" baseline="0" dirty="0" smtClean="0"/>
              <a:t>RAVE – run through (possible local machine), create alert and show</a:t>
            </a:r>
          </a:p>
          <a:p>
            <a:r>
              <a:rPr lang="en-US" sz="2000" b="1" baseline="0" dirty="0" smtClean="0"/>
              <a:t>NLP pipeline builder – </a:t>
            </a:r>
          </a:p>
          <a:p>
            <a:endParaRPr lang="en-US" sz="2000" b="1" baseline="0" dirty="0" smtClean="0"/>
          </a:p>
          <a:p>
            <a:r>
              <a:rPr lang="en-US" sz="2000" b="1" baseline="0" dirty="0" smtClean="0"/>
              <a:t>Blaine – open source and training EMR</a:t>
            </a:r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baseline="0" dirty="0" smtClean="0"/>
          </a:p>
          <a:p>
            <a:endParaRPr lang="en-US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027D2A-DC9D-431C-9AFB-561A9AB4C409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859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CBI_PowerPoint_BLUE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80576" cy="68854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8100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mtClean="0"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fld id="{2605201B-6B44-49DC-97EF-5BCFE1C43775}" type="datetimeFigureOut">
              <a:rPr lang="en-US"/>
              <a:pPr>
                <a:defRPr/>
              </a:pPr>
              <a:t>11/14/13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mtClean="0"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fld id="{010ADDF3-E099-4778-BA00-3A3905C1D1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mtClean="0"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fld id="{6133AE1F-A065-4188-AC88-D80543A5A0C9}" type="datetimeFigureOut">
              <a:rPr lang="en-US"/>
              <a:pPr>
                <a:defRPr/>
              </a:pPr>
              <a:t>11/14/13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mtClean="0"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fld id="{E73A4526-7E1F-4A2E-99A2-BD2527DE1B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5" name="Picture 4" descr="RCBI-Sub-V_mark-name_RGB300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05600" y="6400800"/>
            <a:ext cx="1977360" cy="304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mtClean="0"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fld id="{FE1BD51C-20E0-4F83-8505-B202FED165EC}" type="datetimeFigureOut">
              <a:rPr lang="en-US"/>
              <a:pPr>
                <a:defRPr/>
              </a:pPr>
              <a:t>11/14/13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mtClean="0"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fld id="{D50EDD73-DD50-4513-95B3-9B58E17FFF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8931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08931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mtClean="0"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fld id="{D8FEFDB1-155F-45E3-BBEE-23BB7E2BDAD6}" type="datetimeFigureOut">
              <a:rPr lang="en-US"/>
              <a:pPr>
                <a:defRPr/>
              </a:pPr>
              <a:t>11/14/13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mtClean="0"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fld id="{8D6718A4-4816-4E36-82CF-AB821A4B9A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mtClean="0"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fld id="{9358F72F-CA10-4A48-992D-E06BAB3BA7C0}" type="datetimeFigureOut">
              <a:rPr lang="en-US"/>
              <a:pPr>
                <a:defRPr/>
              </a:pPr>
              <a:t>11/14/13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mtClean="0"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fld id="{FD693280-785B-41E1-9779-52743EF360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mtClean="0"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fld id="{90E836BA-766F-46BA-AE29-E602DE8204BB}" type="datetimeFigureOut">
              <a:rPr lang="en-US"/>
              <a:pPr>
                <a:defRPr/>
              </a:pPr>
              <a:t>11/14/13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mtClean="0"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fld id="{D36A296F-7A1B-404A-9479-13AFD2D4A3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mtClean="0"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fld id="{7ACD637B-941E-4915-B0AE-8B12558553DB}" type="datetimeFigureOut">
              <a:rPr lang="en-US"/>
              <a:pPr>
                <a:defRPr/>
              </a:pPr>
              <a:t>11/14/13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mtClean="0"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fld id="{FB2DE8F8-3FFE-4EAF-A744-7F6EB59A56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mtClean="0"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fld id="{D2AF5FC9-5B3B-46F5-97A3-1145CA97FDE8}" type="datetimeFigureOut">
              <a:rPr lang="en-US"/>
              <a:pPr>
                <a:defRPr/>
              </a:pPr>
              <a:t>11/14/13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mtClean="0"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fld id="{6C6F6453-2F33-40E0-AD3B-BE2FD93275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Placeholder 1"/>
          <p:cNvSpPr>
            <a:spLocks noGrp="1"/>
          </p:cNvSpPr>
          <p:nvPr>
            <p:ph type="title"/>
          </p:nvPr>
        </p:nvSpPr>
        <p:spPr bwMode="auto">
          <a:xfrm>
            <a:off x="412750" y="328613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26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87463"/>
            <a:ext cx="8229600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1" name="Oval 10"/>
          <p:cNvSpPr/>
          <p:nvPr/>
        </p:nvSpPr>
        <p:spPr bwMode="auto">
          <a:xfrm>
            <a:off x="6248400" y="6432550"/>
            <a:ext cx="449263" cy="425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797" r:id="rId2"/>
    <p:sldLayoutId id="2147483800" r:id="rId3"/>
    <p:sldLayoutId id="2147483798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transition xmlns:p14="http://schemas.microsoft.com/office/powerpoint/2010/main"/>
  <p:txStyles>
    <p:titleStyle>
      <a:lvl1pPr algn="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schleyer@regenstrief.org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6025"/>
            <a:ext cx="7772400" cy="1470025"/>
          </a:xfrm>
        </p:spPr>
        <p:txBody>
          <a:bodyPr/>
          <a:lstStyle/>
          <a:p>
            <a:r>
              <a:rPr lang="en-US" dirty="0"/>
              <a:t>Regenstrief Institute’s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Gopher CPOE 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771313"/>
            <a:ext cx="7696200" cy="810087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2013 Update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Advances in CDS </a:t>
            </a:r>
            <a:r>
              <a:rPr lang="en-US" b="1" dirty="0" smtClean="0">
                <a:solidFill>
                  <a:schemeClr val="bg1"/>
                </a:solidFill>
              </a:rPr>
              <a:t>and Provider </a:t>
            </a:r>
            <a:r>
              <a:rPr lang="en-US" b="1" dirty="0" smtClean="0">
                <a:solidFill>
                  <a:schemeClr val="bg1"/>
                </a:solidFill>
              </a:rPr>
              <a:t>Collaboration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 bwMode="auto">
          <a:xfrm>
            <a:off x="1143000" y="4038600"/>
            <a:ext cx="7239000" cy="81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Jon Duke, Burke </a:t>
            </a:r>
            <a:r>
              <a:rPr lang="en-US" dirty="0" err="1" smtClean="0">
                <a:solidFill>
                  <a:schemeClr val="bg1"/>
                </a:solidFill>
              </a:rPr>
              <a:t>Mamlin</a:t>
            </a:r>
            <a:r>
              <a:rPr lang="en-US" dirty="0" smtClean="0">
                <a:solidFill>
                  <a:schemeClr val="bg1"/>
                </a:solidFill>
              </a:rPr>
              <a:t>, Doug Martin, Blaine </a:t>
            </a:r>
            <a:r>
              <a:rPr lang="en-US" dirty="0" err="1" smtClean="0">
                <a:solidFill>
                  <a:schemeClr val="bg1"/>
                </a:solidFill>
              </a:rPr>
              <a:t>Takesue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66800" y="5257800"/>
            <a:ext cx="446443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Calibri"/>
                <a:cs typeface="Calibri"/>
              </a:rPr>
              <a:t>Real-Time </a:t>
            </a:r>
          </a:p>
          <a:p>
            <a:pPr algn="ctr"/>
            <a:r>
              <a:rPr lang="en-US" sz="2800" b="1" dirty="0" smtClean="0">
                <a:latin typeface="Calibri"/>
                <a:cs typeface="Calibri"/>
              </a:rPr>
              <a:t>Natural Language Processing</a:t>
            </a:r>
            <a:endParaRPr lang="en-US" sz="2800" b="1" dirty="0">
              <a:latin typeface="Calibri"/>
              <a:cs typeface="Calibri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rcRect t="56716" r="67435" b="14926"/>
          <a:stretch>
            <a:fillRect/>
          </a:stretch>
        </p:blipFill>
        <p:spPr>
          <a:xfrm>
            <a:off x="381000" y="2209800"/>
            <a:ext cx="5341327" cy="2743200"/>
          </a:xfrm>
          <a:prstGeom prst="rect">
            <a:avLst/>
          </a:prstGeom>
          <a:ln>
            <a:solidFill>
              <a:srgbClr val="000000"/>
            </a:solidFill>
          </a:ln>
          <a:effectLst/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rcRect l="78331" b="52239"/>
          <a:stretch>
            <a:fillRect/>
          </a:stretch>
        </p:blipFill>
        <p:spPr>
          <a:xfrm>
            <a:off x="5943600" y="1600200"/>
            <a:ext cx="3019425" cy="3924300"/>
          </a:xfrm>
          <a:prstGeom prst="rect">
            <a:avLst/>
          </a:prstGeom>
          <a:ln>
            <a:solidFill>
              <a:srgbClr val="000000"/>
            </a:solidFill>
          </a:ln>
          <a:effectLst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09600" y="228600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Things We Talked About Last Year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997195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002532" y="5648980"/>
            <a:ext cx="3491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Calibri"/>
                <a:cs typeface="Calibri"/>
              </a:rPr>
              <a:t>Google-y Chart Search</a:t>
            </a:r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" t="7082"/>
          <a:stretch/>
        </p:blipFill>
        <p:spPr bwMode="auto">
          <a:xfrm>
            <a:off x="1295400" y="1447800"/>
            <a:ext cx="6738938" cy="405814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09600" y="228600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Things We Talked About Last Year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786177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Today’s Demonstration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524000"/>
            <a:ext cx="8229600" cy="5113337"/>
          </a:xfrm>
        </p:spPr>
        <p:txBody>
          <a:bodyPr/>
          <a:lstStyle/>
          <a:p>
            <a:r>
              <a:rPr lang="en-US" dirty="0" smtClean="0"/>
              <a:t>Advances in Clinical Decision Support</a:t>
            </a:r>
          </a:p>
          <a:p>
            <a:pPr lvl="1"/>
            <a:r>
              <a:rPr lang="en-US" dirty="0" smtClean="0"/>
              <a:t>Preemptive and Persistent CDS</a:t>
            </a:r>
          </a:p>
          <a:p>
            <a:pPr lvl="1"/>
            <a:r>
              <a:rPr lang="en-US" dirty="0" smtClean="0"/>
              <a:t>Advanced rule-authoring</a:t>
            </a:r>
            <a:endParaRPr lang="en-US" dirty="0" smtClean="0"/>
          </a:p>
          <a:p>
            <a:r>
              <a:rPr lang="en-US" dirty="0"/>
              <a:t>P</a:t>
            </a:r>
            <a:r>
              <a:rPr lang="en-US" dirty="0" smtClean="0"/>
              <a:t>rovider collaboration tools</a:t>
            </a:r>
          </a:p>
          <a:p>
            <a:pPr lvl="1"/>
            <a:r>
              <a:rPr lang="en-US" dirty="0" smtClean="0"/>
              <a:t>Comment Wall</a:t>
            </a:r>
          </a:p>
          <a:p>
            <a:pPr lvl="1"/>
            <a:r>
              <a:rPr lang="en-US" dirty="0" smtClean="0"/>
              <a:t>Collaborative Timeline</a:t>
            </a:r>
            <a:endParaRPr lang="en-US" dirty="0" smtClean="0"/>
          </a:p>
          <a:p>
            <a:r>
              <a:rPr lang="en-US" dirty="0" smtClean="0"/>
              <a:t>Enhancing clinical data review</a:t>
            </a:r>
          </a:p>
          <a:p>
            <a:pPr lvl="1"/>
            <a:r>
              <a:rPr lang="en-US" dirty="0" smtClean="0"/>
              <a:t>Dynamic Notes</a:t>
            </a:r>
          </a:p>
          <a:p>
            <a:pPr lvl="1"/>
            <a:r>
              <a:rPr lang="en-US" dirty="0" smtClean="0"/>
              <a:t>Linked Reports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509680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3-11-12 at 3.48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900" y="2743200"/>
            <a:ext cx="7789720" cy="1240401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133600" y="1981200"/>
            <a:ext cx="5351562" cy="3276600"/>
            <a:chOff x="2438400" y="3048000"/>
            <a:chExt cx="4978197" cy="3048000"/>
          </a:xfrm>
        </p:grpSpPr>
        <p:pic>
          <p:nvPicPr>
            <p:cNvPr id="7" name="Picture 6" descr="Screen shot 2013-11-12 at 3.40.02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3048000"/>
              <a:ext cx="4978197" cy="30480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276600" y="4300624"/>
              <a:ext cx="609600" cy="152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Traditional CDS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721660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Preemptive CDS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524000"/>
            <a:ext cx="8229600" cy="5113337"/>
          </a:xfrm>
        </p:spPr>
        <p:txBody>
          <a:bodyPr/>
          <a:lstStyle/>
          <a:p>
            <a:r>
              <a:rPr lang="en-US" dirty="0" smtClean="0"/>
              <a:t>Deliver warnings earlier in the decision making process</a:t>
            </a:r>
          </a:p>
          <a:p>
            <a:pPr lvl="1"/>
            <a:r>
              <a:rPr lang="en-US" dirty="0" smtClean="0"/>
              <a:t>Drug </a:t>
            </a:r>
            <a:r>
              <a:rPr lang="en-US" dirty="0" smtClean="0"/>
              <a:t>safety alerts </a:t>
            </a:r>
            <a:r>
              <a:rPr lang="en-US" dirty="0" smtClean="0"/>
              <a:t>are still </a:t>
            </a:r>
            <a:r>
              <a:rPr lang="en-US" dirty="0" smtClean="0"/>
              <a:t>largely overridden, often inappropriately</a:t>
            </a:r>
          </a:p>
          <a:p>
            <a:pPr lvl="1"/>
            <a:r>
              <a:rPr lang="en-US" dirty="0" smtClean="0"/>
              <a:t>Physicians are hard to persuade once they’ve committed to a treatment plan</a:t>
            </a:r>
          </a:p>
          <a:p>
            <a:r>
              <a:rPr lang="en-US" dirty="0" smtClean="0"/>
              <a:t>Preemptive CDS seeks to catch physicians in the ‘pre-contemplation’ stage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312256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3-11-12 at 3.48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05000"/>
            <a:ext cx="7789720" cy="124040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09600" y="228600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Preemptive CDS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42" b="22829"/>
          <a:stretch/>
        </p:blipFill>
        <p:spPr>
          <a:xfrm>
            <a:off x="685801" y="1981200"/>
            <a:ext cx="7086600" cy="106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6178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09600" y="228600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Preemptive CDS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676400"/>
            <a:ext cx="7028198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7214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09600" y="228600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Preemptive CDS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524000"/>
            <a:ext cx="6809434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474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09600" y="228600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Preemptive CDS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19" y="1524000"/>
            <a:ext cx="6688117" cy="422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381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09600" y="228600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Preemptive CDS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57200" y="1740152"/>
            <a:ext cx="8583954" cy="4227848"/>
            <a:chOff x="457200" y="1740152"/>
            <a:chExt cx="8583954" cy="4227848"/>
          </a:xfrm>
        </p:grpSpPr>
        <p:pic>
          <p:nvPicPr>
            <p:cNvPr id="4" name="Picture 3" descr="Screen shot 2013-11-12 at 5.28.52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1752600"/>
              <a:ext cx="8527414" cy="42154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200" y="1740152"/>
              <a:ext cx="1725954" cy="850648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7" name="Picture 6" descr="Screen shot 2013-11-12 at 5.28.5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09" r="62015" b="16084"/>
          <a:stretch/>
        </p:blipFill>
        <p:spPr>
          <a:xfrm>
            <a:off x="348931" y="2590800"/>
            <a:ext cx="5442269" cy="6096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1" y="2133600"/>
            <a:ext cx="3249024" cy="1601304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8954716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A Refresher on Gopher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1066800" y="1676400"/>
            <a:ext cx="4495800" cy="1658937"/>
            <a:chOff x="4114800" y="1752600"/>
            <a:chExt cx="4953000" cy="1828800"/>
          </a:xfrm>
        </p:grpSpPr>
        <p:sp>
          <p:nvSpPr>
            <p:cNvPr id="7" name="Rectangle 6"/>
            <p:cNvSpPr/>
            <p:nvPr/>
          </p:nvSpPr>
          <p:spPr>
            <a:xfrm>
              <a:off x="4114800" y="1752600"/>
              <a:ext cx="4953000" cy="1828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grpSp>
          <p:nvGrpSpPr>
            <p:cNvPr id="8" name="Group 12"/>
            <p:cNvGrpSpPr/>
            <p:nvPr/>
          </p:nvGrpSpPr>
          <p:grpSpPr>
            <a:xfrm>
              <a:off x="4226786" y="1869876"/>
              <a:ext cx="4841014" cy="1593138"/>
              <a:chOff x="4231229" y="1869876"/>
              <a:chExt cx="4841014" cy="1593138"/>
            </a:xfrm>
            <a:solidFill>
              <a:schemeClr val="bg1"/>
            </a:solidFill>
          </p:grpSpPr>
          <p:pic>
            <p:nvPicPr>
              <p:cNvPr id="9" name="Picture 8" descr="1984 Gopher Article Footer.png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0000">
                <a:off x="4231229" y="2691099"/>
                <a:ext cx="4841014" cy="771915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10" name="Picture 9" descr="1984 Gopher Article Author.png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0000">
                <a:off x="5637219" y="2500523"/>
                <a:ext cx="2029035" cy="297739"/>
              </a:xfrm>
              <a:prstGeom prst="rect">
                <a:avLst/>
              </a:prstGeom>
              <a:grpFill/>
            </p:spPr>
          </p:pic>
          <p:pic>
            <p:nvPicPr>
              <p:cNvPr id="11" name="Picture 10" descr="1984 Gopher Article Title.png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0000">
                <a:off x="4275339" y="1869876"/>
                <a:ext cx="4752795" cy="749861"/>
              </a:xfrm>
              <a:prstGeom prst="rect">
                <a:avLst/>
              </a:prstGeom>
              <a:grpFill/>
            </p:spPr>
          </p:pic>
        </p:grp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8" b="9116"/>
          <a:stretch>
            <a:fillRect/>
          </a:stretch>
        </p:blipFill>
        <p:spPr bwMode="auto">
          <a:xfrm>
            <a:off x="3276600" y="3733800"/>
            <a:ext cx="4267200" cy="198437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943600" y="2133600"/>
            <a:ext cx="2646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Calibri"/>
                <a:cs typeface="Calibri"/>
              </a:rPr>
              <a:t>Debuted in 1984</a:t>
            </a:r>
            <a:endParaRPr lang="en-US" sz="2800" b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27239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Persistent CDS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524000"/>
            <a:ext cx="8229600" cy="5113337"/>
          </a:xfrm>
        </p:spPr>
        <p:txBody>
          <a:bodyPr/>
          <a:lstStyle/>
          <a:p>
            <a:r>
              <a:rPr lang="en-US" dirty="0" smtClean="0"/>
              <a:t>Persist safety information </a:t>
            </a:r>
            <a:r>
              <a:rPr lang="en-US" dirty="0"/>
              <a:t>even after </a:t>
            </a:r>
            <a:r>
              <a:rPr lang="en-US" dirty="0" smtClean="0"/>
              <a:t>alert has been overridden</a:t>
            </a:r>
          </a:p>
          <a:p>
            <a:pPr lvl="1"/>
            <a:r>
              <a:rPr lang="en-US" dirty="0" smtClean="0"/>
              <a:t>Alerts are </a:t>
            </a:r>
            <a:r>
              <a:rPr lang="en-US" dirty="0" smtClean="0"/>
              <a:t>currently ‘out of sight, out of mind,’ disappearing immediately once overridden</a:t>
            </a:r>
          </a:p>
          <a:p>
            <a:pPr lvl="1"/>
            <a:r>
              <a:rPr lang="en-US" dirty="0" smtClean="0"/>
              <a:t>Persisting warning information may give opportunity to reconsider the decision</a:t>
            </a:r>
          </a:p>
          <a:p>
            <a:pPr lvl="1"/>
            <a:r>
              <a:rPr lang="en-US" dirty="0" smtClean="0"/>
              <a:t>Makes state of having overridden an alert more publicly visible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521623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457200" y="1143000"/>
            <a:ext cx="8382000" cy="4373490"/>
            <a:chOff x="457200" y="1637886"/>
            <a:chExt cx="8382000" cy="437349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1637886"/>
              <a:ext cx="8382000" cy="4373490"/>
            </a:xfrm>
            <a:prstGeom prst="rect">
              <a:avLst/>
            </a:prstGeom>
          </p:spPr>
        </p:pic>
        <p:pic>
          <p:nvPicPr>
            <p:cNvPr id="6" name="Picture 5" descr="Screen shot 2013-11-12 at 5.13.2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324" y="2209801"/>
              <a:ext cx="3747746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76882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09600" y="228600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Persistent CDS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81000" y="1676400"/>
            <a:ext cx="8534400" cy="4506930"/>
            <a:chOff x="381000" y="1676400"/>
            <a:chExt cx="8534400" cy="4506930"/>
          </a:xfrm>
        </p:grpSpPr>
        <p:pic>
          <p:nvPicPr>
            <p:cNvPr id="2" name="Picture 1" descr="Screen shot 2013-11-12 at 4.04.20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" y="1676400"/>
              <a:ext cx="8534400" cy="4506930"/>
            </a:xfrm>
            <a:prstGeom prst="rect">
              <a:avLst/>
            </a:prstGeom>
          </p:spPr>
        </p:pic>
        <p:pic>
          <p:nvPicPr>
            <p:cNvPr id="3" name="Picture 2" descr="Screen shot 2013-11-12 at 5.13.45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065" y="2286000"/>
              <a:ext cx="3925825" cy="3407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46178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09600" y="228600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Persistent CDS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90800" y="2489532"/>
            <a:ext cx="3352800" cy="169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68" y="1822442"/>
            <a:ext cx="8750032" cy="267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5492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Calibri" charset="0"/>
              </a:rPr>
              <a:t>The RAVE</a:t>
            </a:r>
            <a:endParaRPr lang="en-US" dirty="0">
              <a:latin typeface="Calibri" charset="0"/>
            </a:endParaRP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The Rule Authoring and Validation </a:t>
            </a:r>
            <a:r>
              <a:rPr lang="en-US" dirty="0" smtClean="0">
                <a:latin typeface="Calibri" charset="0"/>
              </a:rPr>
              <a:t>Environment </a:t>
            </a:r>
            <a:r>
              <a:rPr lang="en-US" dirty="0">
                <a:latin typeface="Calibri" charset="0"/>
              </a:rPr>
              <a:t>is an advanced rule authoring tool</a:t>
            </a:r>
          </a:p>
          <a:p>
            <a:r>
              <a:rPr lang="en-US" dirty="0">
                <a:latin typeface="Calibri" charset="0"/>
              </a:rPr>
              <a:t>The RAVE is designed </a:t>
            </a:r>
            <a:r>
              <a:rPr lang="en-US" dirty="0" smtClean="0">
                <a:latin typeface="Calibri" charset="0"/>
              </a:rPr>
              <a:t>to facilitate a wide range of capabilities, including decision support, meaningful use, research, quality, and user customization of the system</a:t>
            </a: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6784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3" descr="Screen shot 2013-06-16 at 11.38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975" y="1392238"/>
            <a:ext cx="7178675" cy="401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72952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0"/>
            <a:ext cx="59197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51135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Great Artists Steal</a:t>
            </a:r>
          </a:p>
        </p:txBody>
      </p:sp>
      <p:pic>
        <p:nvPicPr>
          <p:cNvPr id="8397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" y="0"/>
            <a:ext cx="73231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01649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Calibri" charset="0"/>
              </a:rPr>
              <a:t>RAVE = IFTTT for EMRs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</a:rPr>
              <a:t>Can mix and match channels to create a remarkable array of functionality without need for programmer intervention</a:t>
            </a:r>
          </a:p>
          <a:p>
            <a:r>
              <a:rPr lang="en-US" dirty="0" smtClean="0">
                <a:latin typeface="Calibri" charset="0"/>
              </a:rPr>
              <a:t>Can write rules just for yourself or (with permission) your clinic, specialty, or all users</a:t>
            </a:r>
          </a:p>
          <a:p>
            <a:r>
              <a:rPr lang="en-US" dirty="0" smtClean="0">
                <a:latin typeface="Calibri" charset="0"/>
              </a:rPr>
              <a:t>Rule syntax is generated automatically in a standard rules syntax (Drools)</a:t>
            </a: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0200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11-14 at 11.50.26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9" r="28446" b="32225"/>
          <a:stretch/>
        </p:blipFill>
        <p:spPr>
          <a:xfrm>
            <a:off x="582749" y="941590"/>
            <a:ext cx="2560991" cy="1784640"/>
          </a:xfrm>
          <a:prstGeom prst="rect">
            <a:avLst/>
          </a:prstGeom>
          <a:ln>
            <a:noFill/>
          </a:ln>
        </p:spPr>
      </p:pic>
      <p:pic>
        <p:nvPicPr>
          <p:cNvPr id="2" name="Picture 1" descr="Screen Shot 2013-11-15 at 12.01.13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664"/>
          <a:stretch/>
        </p:blipFill>
        <p:spPr>
          <a:xfrm>
            <a:off x="6069149" y="1023447"/>
            <a:ext cx="2465251" cy="1472860"/>
          </a:xfrm>
          <a:prstGeom prst="rect">
            <a:avLst/>
          </a:prstGeom>
        </p:spPr>
      </p:pic>
      <p:pic>
        <p:nvPicPr>
          <p:cNvPr id="5" name="Picture 4" descr="Screen Shot 2013-11-15 at 12.01.03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1" b="44673"/>
          <a:stretch/>
        </p:blipFill>
        <p:spPr>
          <a:xfrm>
            <a:off x="3249749" y="952538"/>
            <a:ext cx="2558489" cy="167515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505200" y="2623204"/>
            <a:ext cx="1828800" cy="27820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2584FF"/>
                </a:solidFill>
              </a:rPr>
              <a:t>Chart Actions</a:t>
            </a:r>
            <a:endParaRPr lang="en-US" sz="1400" dirty="0">
              <a:solidFill>
                <a:srgbClr val="2584FF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505200" y="2949459"/>
            <a:ext cx="1828800" cy="27820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2584FF"/>
                </a:solidFill>
              </a:rPr>
              <a:t>Observation</a:t>
            </a:r>
            <a:endParaRPr lang="en-US" sz="1400" dirty="0">
              <a:solidFill>
                <a:srgbClr val="2584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505200" y="3269463"/>
            <a:ext cx="1828800" cy="27820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2584FF"/>
                </a:solidFill>
              </a:rPr>
              <a:t>HL7</a:t>
            </a:r>
            <a:endParaRPr lang="en-US" sz="1400" dirty="0">
              <a:solidFill>
                <a:srgbClr val="2584FF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305394" y="2449349"/>
            <a:ext cx="1934718" cy="27820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2584FF"/>
                </a:solidFill>
              </a:rPr>
              <a:t>Observation</a:t>
            </a:r>
            <a:endParaRPr lang="en-US" sz="1400" dirty="0">
              <a:solidFill>
                <a:srgbClr val="2584FF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94408" y="1371600"/>
            <a:ext cx="1905000" cy="27820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2584FF"/>
                </a:solidFill>
              </a:rPr>
              <a:t>Patient</a:t>
            </a:r>
            <a:endParaRPr lang="en-US" sz="1400" dirty="0">
              <a:solidFill>
                <a:srgbClr val="2584FF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313652" y="1447800"/>
            <a:ext cx="1905000" cy="27820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2584FF"/>
                </a:solidFill>
              </a:rPr>
              <a:t>Alert</a:t>
            </a:r>
            <a:endParaRPr lang="en-US" sz="1400" dirty="0">
              <a:solidFill>
                <a:srgbClr val="2584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901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A Refresher on Gopher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10200" y="2286000"/>
            <a:ext cx="2815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Calibri"/>
                <a:cs typeface="Calibri"/>
              </a:rPr>
              <a:t>Rebooted in 2010</a:t>
            </a:r>
            <a:endParaRPr lang="en-US" sz="2800" b="1" dirty="0">
              <a:latin typeface="Calibri"/>
              <a:cs typeface="Calibri"/>
            </a:endParaRPr>
          </a:p>
        </p:txBody>
      </p:sp>
      <p:pic>
        <p:nvPicPr>
          <p:cNvPr id="1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1828800"/>
            <a:ext cx="4038600" cy="272114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76600" y="3352800"/>
            <a:ext cx="4421773" cy="2667000"/>
          </a:xfr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41337674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11-14 at 11.50.26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9" r="28446" b="32225"/>
          <a:stretch/>
        </p:blipFill>
        <p:spPr>
          <a:xfrm>
            <a:off x="582749" y="941590"/>
            <a:ext cx="2560991" cy="1784640"/>
          </a:xfrm>
          <a:prstGeom prst="rect">
            <a:avLst/>
          </a:prstGeom>
          <a:ln>
            <a:noFill/>
          </a:ln>
        </p:spPr>
      </p:pic>
      <p:pic>
        <p:nvPicPr>
          <p:cNvPr id="2" name="Picture 1" descr="Screen Shot 2013-11-15 at 12.01.13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664"/>
          <a:stretch/>
        </p:blipFill>
        <p:spPr>
          <a:xfrm>
            <a:off x="6069149" y="1023447"/>
            <a:ext cx="2465251" cy="1472860"/>
          </a:xfrm>
          <a:prstGeom prst="rect">
            <a:avLst/>
          </a:prstGeom>
        </p:spPr>
      </p:pic>
      <p:pic>
        <p:nvPicPr>
          <p:cNvPr id="5" name="Picture 4" descr="Screen Shot 2013-11-15 at 12.01.03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1" b="44673"/>
          <a:stretch/>
        </p:blipFill>
        <p:spPr>
          <a:xfrm>
            <a:off x="3249749" y="952538"/>
            <a:ext cx="2558489" cy="167515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505200" y="2623204"/>
            <a:ext cx="1828800" cy="27820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2584FF"/>
                </a:solidFill>
              </a:rPr>
              <a:t>Chart Actions</a:t>
            </a:r>
            <a:endParaRPr lang="en-US" sz="1400" dirty="0">
              <a:solidFill>
                <a:srgbClr val="2584FF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505200" y="2949459"/>
            <a:ext cx="1828800" cy="27820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2584FF"/>
                </a:solidFill>
              </a:rPr>
              <a:t>Observation</a:t>
            </a:r>
            <a:endParaRPr lang="en-US" sz="1400" dirty="0">
              <a:solidFill>
                <a:srgbClr val="2584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505200" y="3269463"/>
            <a:ext cx="1828800" cy="27820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2584FF"/>
                </a:solidFill>
              </a:rPr>
              <a:t>HL7</a:t>
            </a:r>
            <a:endParaRPr lang="en-US" sz="1400" dirty="0">
              <a:solidFill>
                <a:srgbClr val="2584FF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305394" y="2449349"/>
            <a:ext cx="1934718" cy="27820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2584FF"/>
                </a:solidFill>
              </a:rPr>
              <a:t>Observation</a:t>
            </a:r>
            <a:endParaRPr lang="en-US" sz="1400" dirty="0">
              <a:solidFill>
                <a:srgbClr val="2584FF"/>
              </a:solidFill>
            </a:endParaRPr>
          </a:p>
        </p:txBody>
      </p:sp>
      <p:pic>
        <p:nvPicPr>
          <p:cNvPr id="10" name="Picture 9" descr="Screen Shot 2013-11-17 at 10.43.3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620082"/>
            <a:ext cx="8382000" cy="3161718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794408" y="1371600"/>
            <a:ext cx="1905000" cy="27820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2584FF"/>
                </a:solidFill>
              </a:rPr>
              <a:t>Patient</a:t>
            </a:r>
            <a:endParaRPr lang="en-US" sz="1400" dirty="0">
              <a:solidFill>
                <a:srgbClr val="2584FF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313652" y="1447800"/>
            <a:ext cx="1905000" cy="27820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2584FF"/>
                </a:solidFill>
              </a:rPr>
              <a:t>Alert</a:t>
            </a:r>
            <a:endParaRPr lang="en-US" sz="1400" dirty="0">
              <a:solidFill>
                <a:srgbClr val="2584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6691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11-14 at 11.50.26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9" r="28446" b="32225"/>
          <a:stretch/>
        </p:blipFill>
        <p:spPr>
          <a:xfrm>
            <a:off x="582749" y="941590"/>
            <a:ext cx="2560991" cy="1784640"/>
          </a:xfrm>
          <a:prstGeom prst="rect">
            <a:avLst/>
          </a:prstGeom>
          <a:ln>
            <a:noFill/>
          </a:ln>
        </p:spPr>
      </p:pic>
      <p:pic>
        <p:nvPicPr>
          <p:cNvPr id="2" name="Picture 1" descr="Screen Shot 2013-11-15 at 12.01.13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664"/>
          <a:stretch/>
        </p:blipFill>
        <p:spPr>
          <a:xfrm>
            <a:off x="6069149" y="1023447"/>
            <a:ext cx="2465251" cy="1472860"/>
          </a:xfrm>
          <a:prstGeom prst="rect">
            <a:avLst/>
          </a:prstGeom>
        </p:spPr>
      </p:pic>
      <p:pic>
        <p:nvPicPr>
          <p:cNvPr id="5" name="Picture 4" descr="Screen Shot 2013-11-15 at 12.01.03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1" b="44673"/>
          <a:stretch/>
        </p:blipFill>
        <p:spPr>
          <a:xfrm>
            <a:off x="3249749" y="952538"/>
            <a:ext cx="2558489" cy="167515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505200" y="2623204"/>
            <a:ext cx="1828800" cy="27820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2584FF"/>
                </a:solidFill>
              </a:rPr>
              <a:t>Chart Actions</a:t>
            </a:r>
            <a:endParaRPr lang="en-US" sz="1400" dirty="0">
              <a:solidFill>
                <a:srgbClr val="2584FF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505200" y="2949459"/>
            <a:ext cx="1828800" cy="27820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2584FF"/>
                </a:solidFill>
              </a:rPr>
              <a:t>Observation</a:t>
            </a:r>
            <a:endParaRPr lang="en-US" sz="1400" dirty="0">
              <a:solidFill>
                <a:srgbClr val="2584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505200" y="3269463"/>
            <a:ext cx="1828800" cy="27820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2584FF"/>
                </a:solidFill>
              </a:rPr>
              <a:t>HL7</a:t>
            </a:r>
            <a:endParaRPr lang="en-US" sz="1400" dirty="0">
              <a:solidFill>
                <a:srgbClr val="2584FF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305394" y="2449349"/>
            <a:ext cx="1934718" cy="27820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2584FF"/>
                </a:solidFill>
              </a:rPr>
              <a:t>Observation</a:t>
            </a:r>
            <a:endParaRPr lang="en-US" sz="1400" dirty="0">
              <a:solidFill>
                <a:srgbClr val="2584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733800"/>
            <a:ext cx="6310738" cy="2921225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794408" y="1371600"/>
            <a:ext cx="1905000" cy="27820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rgbClr val="D9D9D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2584FF"/>
                </a:solidFill>
              </a:rPr>
              <a:t>Patient</a:t>
            </a:r>
            <a:endParaRPr lang="en-US" sz="1400" dirty="0">
              <a:solidFill>
                <a:srgbClr val="2584FF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313652" y="1447800"/>
            <a:ext cx="1905000" cy="27820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2584FF"/>
                </a:solidFill>
              </a:rPr>
              <a:t>Alert</a:t>
            </a:r>
            <a:endParaRPr lang="en-US" sz="1400" dirty="0">
              <a:solidFill>
                <a:srgbClr val="2584FF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83896" y="1698298"/>
            <a:ext cx="1905000" cy="27820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2584FF"/>
                </a:solidFill>
              </a:rPr>
              <a:t>User</a:t>
            </a:r>
            <a:endParaRPr lang="en-US" sz="1400" dirty="0">
              <a:solidFill>
                <a:srgbClr val="2584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2753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11-14 at 11.50.26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9" r="28446" b="32225"/>
          <a:stretch/>
        </p:blipFill>
        <p:spPr>
          <a:xfrm>
            <a:off x="582749" y="941590"/>
            <a:ext cx="2560991" cy="1784640"/>
          </a:xfrm>
          <a:prstGeom prst="rect">
            <a:avLst/>
          </a:prstGeom>
          <a:ln>
            <a:noFill/>
          </a:ln>
        </p:spPr>
      </p:pic>
      <p:pic>
        <p:nvPicPr>
          <p:cNvPr id="2" name="Picture 1" descr="Screen Shot 2013-11-15 at 12.01.13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664"/>
          <a:stretch/>
        </p:blipFill>
        <p:spPr>
          <a:xfrm>
            <a:off x="6069149" y="1023447"/>
            <a:ext cx="2465251" cy="1472860"/>
          </a:xfrm>
          <a:prstGeom prst="rect">
            <a:avLst/>
          </a:prstGeom>
        </p:spPr>
      </p:pic>
      <p:pic>
        <p:nvPicPr>
          <p:cNvPr id="5" name="Picture 4" descr="Screen Shot 2013-11-15 at 12.01.03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1" b="44673"/>
          <a:stretch/>
        </p:blipFill>
        <p:spPr>
          <a:xfrm>
            <a:off x="3249749" y="952538"/>
            <a:ext cx="2558489" cy="167515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505200" y="2623204"/>
            <a:ext cx="1828800" cy="27820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2584FF"/>
                </a:solidFill>
              </a:rPr>
              <a:t>Chart Actions</a:t>
            </a:r>
            <a:endParaRPr lang="en-US" sz="1400" dirty="0">
              <a:solidFill>
                <a:srgbClr val="2584FF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505200" y="2949459"/>
            <a:ext cx="1828800" cy="27820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2584FF"/>
                </a:solidFill>
              </a:rPr>
              <a:t>Observation</a:t>
            </a:r>
            <a:endParaRPr lang="en-US" sz="1400" dirty="0">
              <a:solidFill>
                <a:srgbClr val="2584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505200" y="3269463"/>
            <a:ext cx="1828800" cy="27820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2584FF"/>
                </a:solidFill>
              </a:rPr>
              <a:t>HL7</a:t>
            </a:r>
            <a:endParaRPr lang="en-US" sz="1400" dirty="0">
              <a:solidFill>
                <a:srgbClr val="2584FF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305394" y="2449349"/>
            <a:ext cx="1934718" cy="27820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2584FF"/>
                </a:solidFill>
              </a:rPr>
              <a:t>Observation</a:t>
            </a:r>
            <a:endParaRPr lang="en-US" sz="1400" dirty="0">
              <a:solidFill>
                <a:srgbClr val="2584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4038600"/>
            <a:ext cx="4373922" cy="2637812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794408" y="1371600"/>
            <a:ext cx="1905000" cy="27820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rgbClr val="D9D9D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2584FF"/>
                </a:solidFill>
              </a:rPr>
              <a:t>Patient</a:t>
            </a:r>
            <a:endParaRPr lang="en-US" sz="1400" dirty="0">
              <a:solidFill>
                <a:srgbClr val="2584FF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313652" y="1447800"/>
            <a:ext cx="1905000" cy="27820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2584FF"/>
                </a:solidFill>
              </a:rPr>
              <a:t>Alert</a:t>
            </a:r>
            <a:endParaRPr lang="en-US" sz="1400" dirty="0">
              <a:solidFill>
                <a:srgbClr val="2584FF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05356" y="2018745"/>
            <a:ext cx="1905000" cy="27820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2584FF"/>
                </a:solidFill>
              </a:rPr>
              <a:t>Encounter</a:t>
            </a:r>
            <a:endParaRPr lang="en-US" sz="1400" dirty="0">
              <a:solidFill>
                <a:srgbClr val="2584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5980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11-14 at 11.50.26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9" r="28446" b="32225"/>
          <a:stretch/>
        </p:blipFill>
        <p:spPr>
          <a:xfrm>
            <a:off x="582749" y="941590"/>
            <a:ext cx="2560991" cy="1784640"/>
          </a:xfrm>
          <a:prstGeom prst="rect">
            <a:avLst/>
          </a:prstGeom>
          <a:ln>
            <a:noFill/>
          </a:ln>
        </p:spPr>
      </p:pic>
      <p:pic>
        <p:nvPicPr>
          <p:cNvPr id="2" name="Picture 1" descr="Screen Shot 2013-11-15 at 12.01.13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664"/>
          <a:stretch/>
        </p:blipFill>
        <p:spPr>
          <a:xfrm>
            <a:off x="6069149" y="1023447"/>
            <a:ext cx="2465251" cy="1472860"/>
          </a:xfrm>
          <a:prstGeom prst="rect">
            <a:avLst/>
          </a:prstGeom>
        </p:spPr>
      </p:pic>
      <p:pic>
        <p:nvPicPr>
          <p:cNvPr id="5" name="Picture 4" descr="Screen Shot 2013-11-15 at 12.01.03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1" b="44673"/>
          <a:stretch/>
        </p:blipFill>
        <p:spPr>
          <a:xfrm>
            <a:off x="3249749" y="952538"/>
            <a:ext cx="2558489" cy="167515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505200" y="2623204"/>
            <a:ext cx="1828800" cy="27820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2584FF"/>
                </a:solidFill>
              </a:rPr>
              <a:t>Chart Actions</a:t>
            </a:r>
            <a:endParaRPr lang="en-US" sz="1400" dirty="0">
              <a:solidFill>
                <a:srgbClr val="2584FF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505200" y="2949459"/>
            <a:ext cx="1828800" cy="27820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2584FF"/>
                </a:solidFill>
              </a:rPr>
              <a:t>Observation</a:t>
            </a:r>
            <a:endParaRPr lang="en-US" sz="1400" dirty="0">
              <a:solidFill>
                <a:srgbClr val="2584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505200" y="3269463"/>
            <a:ext cx="1828800" cy="27820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2584FF"/>
                </a:solidFill>
              </a:rPr>
              <a:t>HL7</a:t>
            </a:r>
            <a:endParaRPr lang="en-US" sz="1400" dirty="0">
              <a:solidFill>
                <a:srgbClr val="2584FF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305394" y="2449349"/>
            <a:ext cx="1934718" cy="27820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2584FF"/>
                </a:solidFill>
              </a:rPr>
              <a:t>Observation</a:t>
            </a:r>
            <a:endParaRPr lang="en-US" sz="1400" dirty="0">
              <a:solidFill>
                <a:srgbClr val="2584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686788"/>
            <a:ext cx="3832691" cy="3171212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794408" y="1371600"/>
            <a:ext cx="1905000" cy="27820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rgbClr val="D9D9D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2584FF"/>
                </a:solidFill>
              </a:rPr>
              <a:t>Patient</a:t>
            </a:r>
            <a:endParaRPr lang="en-US" sz="1400" dirty="0">
              <a:solidFill>
                <a:srgbClr val="2584FF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313652" y="1447800"/>
            <a:ext cx="1905000" cy="27820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2584FF"/>
                </a:solidFill>
              </a:rPr>
              <a:t>Alert</a:t>
            </a:r>
            <a:endParaRPr lang="en-US" sz="1400" dirty="0">
              <a:solidFill>
                <a:srgbClr val="2584FF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05356" y="2018745"/>
            <a:ext cx="1905000" cy="27820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2584FF"/>
                </a:solidFill>
              </a:rPr>
              <a:t>Encounter</a:t>
            </a:r>
            <a:endParaRPr lang="en-US" sz="1400" dirty="0">
              <a:solidFill>
                <a:srgbClr val="2584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6656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Calibri" charset="0"/>
              </a:rPr>
              <a:t>Rule Authoring and Validation Environment</a:t>
            </a:r>
          </a:p>
        </p:txBody>
      </p:sp>
      <p:pic>
        <p:nvPicPr>
          <p:cNvPr id="14340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65" r="60118" b="7012"/>
          <a:stretch/>
        </p:blipFill>
        <p:spPr bwMode="auto">
          <a:xfrm>
            <a:off x="1957883" y="1371600"/>
            <a:ext cx="5052517" cy="46059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59026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838200"/>
            <a:ext cx="7746183" cy="4983378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4773630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11-14 at 11.50.26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9" r="28446" b="32225"/>
          <a:stretch/>
        </p:blipFill>
        <p:spPr>
          <a:xfrm>
            <a:off x="582749" y="941590"/>
            <a:ext cx="2560991" cy="1784640"/>
          </a:xfrm>
          <a:prstGeom prst="rect">
            <a:avLst/>
          </a:prstGeom>
          <a:ln>
            <a:noFill/>
          </a:ln>
        </p:spPr>
      </p:pic>
      <p:pic>
        <p:nvPicPr>
          <p:cNvPr id="2" name="Picture 1" descr="Screen Shot 2013-11-15 at 12.01.13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664"/>
          <a:stretch/>
        </p:blipFill>
        <p:spPr>
          <a:xfrm>
            <a:off x="6069149" y="1023447"/>
            <a:ext cx="2465251" cy="1472860"/>
          </a:xfrm>
          <a:prstGeom prst="rect">
            <a:avLst/>
          </a:prstGeom>
        </p:spPr>
      </p:pic>
      <p:pic>
        <p:nvPicPr>
          <p:cNvPr id="5" name="Picture 4" descr="Screen Shot 2013-11-15 at 12.01.03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1" b="44673"/>
          <a:stretch/>
        </p:blipFill>
        <p:spPr>
          <a:xfrm>
            <a:off x="3249749" y="952538"/>
            <a:ext cx="2558489" cy="167515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505200" y="2623204"/>
            <a:ext cx="1828800" cy="27820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2584FF"/>
                </a:solidFill>
              </a:rPr>
              <a:t>Chart Actions</a:t>
            </a:r>
            <a:endParaRPr lang="en-US" sz="1400" dirty="0">
              <a:solidFill>
                <a:srgbClr val="2584FF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505200" y="2949459"/>
            <a:ext cx="1828800" cy="27820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2584FF"/>
                </a:solidFill>
              </a:rPr>
              <a:t>Observation</a:t>
            </a:r>
            <a:endParaRPr lang="en-US" sz="1400" dirty="0">
              <a:solidFill>
                <a:srgbClr val="2584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505200" y="3269463"/>
            <a:ext cx="1828800" cy="27820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2584FF"/>
                </a:solidFill>
              </a:rPr>
              <a:t>HL7</a:t>
            </a:r>
            <a:endParaRPr lang="en-US" sz="1400" dirty="0">
              <a:solidFill>
                <a:srgbClr val="2584FF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305394" y="2449349"/>
            <a:ext cx="1934718" cy="27820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2584FF"/>
                </a:solidFill>
              </a:rPr>
              <a:t>Observation</a:t>
            </a:r>
            <a:endParaRPr lang="en-US" sz="1400" dirty="0">
              <a:solidFill>
                <a:srgbClr val="2584FF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94408" y="1371600"/>
            <a:ext cx="1905000" cy="27820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2584FF"/>
                </a:solidFill>
              </a:rPr>
              <a:t>Patient</a:t>
            </a:r>
            <a:endParaRPr lang="en-US" sz="1400" dirty="0">
              <a:solidFill>
                <a:srgbClr val="2584FF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313652" y="1447800"/>
            <a:ext cx="1905000" cy="27820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2584FF"/>
                </a:solidFill>
              </a:rPr>
              <a:t>Alert</a:t>
            </a:r>
            <a:endParaRPr lang="en-US" sz="1400" dirty="0">
              <a:solidFill>
                <a:srgbClr val="2584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6727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Provider Collaboration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524000"/>
            <a:ext cx="8229600" cy="5113337"/>
          </a:xfrm>
        </p:spPr>
        <p:txBody>
          <a:bodyPr/>
          <a:lstStyle/>
          <a:p>
            <a:r>
              <a:rPr lang="en-US" dirty="0" smtClean="0"/>
              <a:t>Goal is to support better communication across care providers</a:t>
            </a:r>
          </a:p>
          <a:p>
            <a:r>
              <a:rPr lang="en-US" dirty="0" smtClean="0"/>
              <a:t>Synchronous and asynchronous</a:t>
            </a:r>
          </a:p>
          <a:p>
            <a:r>
              <a:rPr lang="en-US" dirty="0" smtClean="0"/>
              <a:t>Facilitating patient care and physician learning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647452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1603375"/>
            <a:ext cx="8304212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81000" y="228600"/>
            <a:ext cx="8610600" cy="1143000"/>
          </a:xfrm>
          <a:prstGeom prst="rect">
            <a:avLst/>
          </a:prstGeom>
        </p:spPr>
        <p:txBody>
          <a:bodyPr anchor="ctr">
            <a:normAutofit fontScale="92500"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Real-Time Chat / Chart Activity Monitor 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 descr="Screen Shot 2013-11-13 at 11.24.38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9"/>
          <a:stretch/>
        </p:blipFill>
        <p:spPr>
          <a:xfrm>
            <a:off x="7010400" y="1600200"/>
            <a:ext cx="1690099" cy="4166092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77" t="6505" r="536" b="62797"/>
          <a:stretch/>
        </p:blipFill>
        <p:spPr bwMode="auto">
          <a:xfrm>
            <a:off x="1600200" y="1676400"/>
            <a:ext cx="2895600" cy="2470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57800" y="1676400"/>
            <a:ext cx="2673644" cy="25892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7558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09600" y="228600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Comment ‘Wall’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Screen Shot 2013-11-13 at 10.46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524000"/>
            <a:ext cx="8420616" cy="473430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95400" y="2743200"/>
            <a:ext cx="7010400" cy="175432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Enables threaded </a:t>
            </a:r>
            <a:r>
              <a:rPr lang="en-US" sz="3600" dirty="0"/>
              <a:t>commenting and discussion around any data element in the patient’s chart</a:t>
            </a:r>
          </a:p>
        </p:txBody>
      </p:sp>
      <p:sp>
        <p:nvSpPr>
          <p:cNvPr id="4" name="Rectangle 3"/>
          <p:cNvSpPr/>
          <p:nvPr/>
        </p:nvSpPr>
        <p:spPr>
          <a:xfrm>
            <a:off x="7391400" y="1981200"/>
            <a:ext cx="838200" cy="304800"/>
          </a:xfrm>
          <a:prstGeom prst="rect">
            <a:avLst/>
          </a:prstGeom>
          <a:noFill/>
          <a:ln w="28575" cmpd="sng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33400" y="6324600"/>
            <a:ext cx="7532831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Note: Production deployment of Comments pending liability review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658352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A Refresher on Gopher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76600" y="5715000"/>
            <a:ext cx="2834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Calibri"/>
                <a:cs typeface="Calibri"/>
              </a:rPr>
              <a:t>Deployment 2012</a:t>
            </a:r>
            <a:endParaRPr lang="en-US" sz="2800" b="1" dirty="0">
              <a:latin typeface="Calibri"/>
              <a:cs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914400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003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080" y="1524000"/>
            <a:ext cx="6551255" cy="4734306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1397631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433" y="1524000"/>
            <a:ext cx="6370548" cy="4734306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529273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219200"/>
            <a:ext cx="6803221" cy="5044985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8303837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09600" y="228600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Comments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609600"/>
            <a:ext cx="5812586" cy="5719882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7461171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533400"/>
            <a:ext cx="46228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0842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3-11-13 at 11.19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685800"/>
            <a:ext cx="6172200" cy="601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5778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09600" y="228600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Collaborative </a:t>
            </a:r>
            <a:r>
              <a:rPr lang="en-US" sz="4400" dirty="0" smtClean="0">
                <a:latin typeface="+mj-lt"/>
                <a:ea typeface="+mj-ea"/>
                <a:cs typeface="+mj-cs"/>
              </a:rPr>
              <a:t>Timeline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804" y="1827850"/>
            <a:ext cx="5515212" cy="3827685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3" name="Picture 2" descr="Screen shot 2013-11-14 at 5.05.3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667000"/>
            <a:ext cx="5638800" cy="217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789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09600" y="228600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Visual Timeline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500" y="1828800"/>
            <a:ext cx="7027754" cy="3581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49514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20" y="1836823"/>
            <a:ext cx="7890770" cy="4338103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09600" y="228600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Visual Timeline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074801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47" y="1836823"/>
            <a:ext cx="7848915" cy="4338103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09600" y="228600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914400" fontAlgn="auto">
              <a:spcAft>
                <a:spcPts val="0"/>
              </a:spcAft>
              <a:defRPr/>
            </a:pPr>
            <a:endParaRPr lang="en-US" sz="4400" dirty="0" smtClean="0">
              <a:latin typeface="+mj-lt"/>
              <a:ea typeface="+mj-ea"/>
              <a:cs typeface="+mj-c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62000" y="381000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Optional Sharing Across Providers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24629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Current Gopher Stats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524000"/>
            <a:ext cx="8229600" cy="5113337"/>
          </a:xfrm>
        </p:spPr>
        <p:txBody>
          <a:bodyPr/>
          <a:lstStyle/>
          <a:p>
            <a:r>
              <a:rPr lang="en-US" dirty="0" smtClean="0"/>
              <a:t>Average </a:t>
            </a:r>
            <a:r>
              <a:rPr lang="en-US" dirty="0"/>
              <a:t>1100 </a:t>
            </a:r>
            <a:r>
              <a:rPr lang="en-US" dirty="0" smtClean="0"/>
              <a:t>users (450 physicians) per day</a:t>
            </a:r>
          </a:p>
          <a:p>
            <a:r>
              <a:rPr lang="en-US" dirty="0" smtClean="0"/>
              <a:t>Used in 79 outpatient clinics, 335-bed inpatient hospital, and Emergency </a:t>
            </a:r>
            <a:r>
              <a:rPr lang="en-US" dirty="0" err="1" smtClean="0"/>
              <a:t>Dept</a:t>
            </a:r>
            <a:endParaRPr lang="en-US" dirty="0" smtClean="0"/>
          </a:p>
          <a:p>
            <a:r>
              <a:rPr lang="en-US" dirty="0" smtClean="0"/>
              <a:t>On average, users complete &gt;7,000 order sessions daily on over 3,700 patients</a:t>
            </a:r>
            <a:endParaRPr lang="en-US" dirty="0" smtClean="0"/>
          </a:p>
          <a:p>
            <a:pPr lvl="1"/>
            <a:r>
              <a:rPr lang="en-US" dirty="0" smtClean="0"/>
              <a:t>65</a:t>
            </a:r>
            <a:r>
              <a:rPr lang="en-US" dirty="0" smtClean="0"/>
              <a:t>% outpatient</a:t>
            </a:r>
            <a:endParaRPr lang="en-US" dirty="0" smtClean="0"/>
          </a:p>
          <a:p>
            <a:pPr lvl="1"/>
            <a:r>
              <a:rPr lang="en-US" dirty="0" smtClean="0"/>
              <a:t>25% inpatient</a:t>
            </a:r>
            <a:endParaRPr lang="en-US" dirty="0" smtClean="0"/>
          </a:p>
          <a:p>
            <a:pPr lvl="1"/>
            <a:r>
              <a:rPr lang="en-US" dirty="0" smtClean="0"/>
              <a:t>10% 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416812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09600" y="228600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Uses NLP to Match Images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19" y="1828800"/>
            <a:ext cx="7868571" cy="435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0974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Collaborative Timeline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524000"/>
            <a:ext cx="8229600" cy="5113337"/>
          </a:xfrm>
        </p:spPr>
        <p:txBody>
          <a:bodyPr/>
          <a:lstStyle/>
          <a:p>
            <a:r>
              <a:rPr lang="en-US" dirty="0" smtClean="0"/>
              <a:t>Goal is to encourage providers to document specific objectives and tasks to be shared across the whole care team</a:t>
            </a:r>
          </a:p>
          <a:p>
            <a:r>
              <a:rPr lang="en-US" dirty="0" smtClean="0"/>
              <a:t>Next phase is to develop subscriptions to allow providers to track changes in patient timeline and comments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3319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Enhanced </a:t>
            </a:r>
            <a:r>
              <a:rPr lang="en-US" sz="4400" dirty="0" smtClean="0">
                <a:latin typeface="+mj-lt"/>
                <a:ea typeface="+mj-ea"/>
                <a:cs typeface="+mj-cs"/>
              </a:rPr>
              <a:t>Data Review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524000"/>
            <a:ext cx="8229600" cy="5113337"/>
          </a:xfrm>
        </p:spPr>
        <p:txBody>
          <a:bodyPr/>
          <a:lstStyle/>
          <a:p>
            <a:r>
              <a:rPr lang="en-US" dirty="0"/>
              <a:t>Chart Search gave us speedy data lookup, </a:t>
            </a:r>
            <a:r>
              <a:rPr lang="en-US" dirty="0" smtClean="0"/>
              <a:t>but integrating data review into the clinical encounter remained a challenge</a:t>
            </a:r>
            <a:endParaRPr lang="en-US" dirty="0"/>
          </a:p>
          <a:p>
            <a:r>
              <a:rPr lang="en-US" dirty="0" smtClean="0"/>
              <a:t>Current efforts aimed at better integrating </a:t>
            </a:r>
            <a:r>
              <a:rPr lang="en-US" dirty="0" smtClean="0"/>
              <a:t>information into the provider’s </a:t>
            </a:r>
            <a:r>
              <a:rPr lang="en-US" dirty="0" smtClean="0"/>
              <a:t>workflow</a:t>
            </a:r>
          </a:p>
          <a:p>
            <a:pPr lvl="1"/>
            <a:r>
              <a:rPr lang="en-US" dirty="0" smtClean="0"/>
              <a:t>Mini Chart Search</a:t>
            </a:r>
          </a:p>
          <a:p>
            <a:pPr lvl="1"/>
            <a:r>
              <a:rPr lang="en-US" dirty="0" smtClean="0"/>
              <a:t>Dynamic notes</a:t>
            </a:r>
          </a:p>
          <a:p>
            <a:pPr lvl="1"/>
            <a:r>
              <a:rPr lang="en-US" dirty="0" smtClean="0"/>
              <a:t>Linked Reports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797333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09600" y="228600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Chart Search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0200"/>
            <a:ext cx="7058025" cy="4457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00367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09600" y="228600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Enhanced Chart Search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76400"/>
            <a:ext cx="7110256" cy="43381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74" t="14879" r="4019" b="6848"/>
          <a:stretch/>
        </p:blipFill>
        <p:spPr>
          <a:xfrm>
            <a:off x="2362200" y="1600200"/>
            <a:ext cx="4690876" cy="430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5314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09600" y="228600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Mini Chart Search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000" y="1600200"/>
            <a:ext cx="7395373" cy="3680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16" t="740" r="-9" b="13800"/>
          <a:stretch/>
        </p:blipFill>
        <p:spPr bwMode="auto">
          <a:xfrm>
            <a:off x="3733800" y="1066800"/>
            <a:ext cx="2209800" cy="4845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1476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672049"/>
            <a:ext cx="8858503" cy="4204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13337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964663"/>
            <a:ext cx="8415341" cy="398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48165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09600" y="228600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Dynamic Notes</a:t>
            </a:r>
            <a:endParaRPr lang="en-US" sz="4400" dirty="0" smtClean="0"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 descr="Screen Shot 2013-11-14 at 9.54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47800"/>
            <a:ext cx="7924800" cy="4377508"/>
          </a:xfrm>
          <a:prstGeom prst="rect">
            <a:avLst/>
          </a:prstGeom>
        </p:spPr>
      </p:pic>
      <p:pic>
        <p:nvPicPr>
          <p:cNvPr id="7" name="Picture 6" descr="Screen Shot 2013-11-14 at 9.54.0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73" t="19086" r="15837" b="12338"/>
          <a:stretch/>
        </p:blipFill>
        <p:spPr>
          <a:xfrm>
            <a:off x="1905000" y="1295400"/>
            <a:ext cx="5366809" cy="5058305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70"/>
          <a:stretch/>
        </p:blipFill>
        <p:spPr>
          <a:xfrm>
            <a:off x="2015800" y="1447800"/>
            <a:ext cx="5286264" cy="48768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8330872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Dynamic Notes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524000"/>
            <a:ext cx="8229600" cy="5113337"/>
          </a:xfrm>
        </p:spPr>
        <p:txBody>
          <a:bodyPr/>
          <a:lstStyle/>
          <a:p>
            <a:r>
              <a:rPr lang="en-US" dirty="0" smtClean="0"/>
              <a:t>Dynamic notes is independent of author actions</a:t>
            </a:r>
          </a:p>
          <a:p>
            <a:pPr lvl="1"/>
            <a:r>
              <a:rPr lang="en-US" dirty="0" smtClean="0"/>
              <a:t>Uses NLP to parse the note as you read it and detects clinical concepts 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et to show only lab tests currently</a:t>
            </a:r>
          </a:p>
          <a:p>
            <a:pPr lvl="1"/>
            <a:r>
              <a:rPr lang="en-US" dirty="0" smtClean="0"/>
              <a:t>Retrieves most recent results for display on demand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103709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Gopher Performance Monitoring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76400"/>
            <a:ext cx="7513442" cy="4433218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0914565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09600" y="228600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Linked Reports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47800"/>
            <a:ext cx="8574812" cy="453389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20" b="45105"/>
          <a:stretch/>
        </p:blipFill>
        <p:spPr>
          <a:xfrm>
            <a:off x="1219200" y="1905000"/>
            <a:ext cx="7084774" cy="3720006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5105400" y="1861647"/>
            <a:ext cx="838200" cy="304800"/>
          </a:xfrm>
          <a:prstGeom prst="rect">
            <a:avLst/>
          </a:prstGeom>
          <a:noFill/>
          <a:ln w="28575" cmpd="sng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17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09600" y="228600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Linked Reports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54"/>
          <a:stretch/>
        </p:blipFill>
        <p:spPr>
          <a:xfrm>
            <a:off x="177166" y="1752600"/>
            <a:ext cx="8857790" cy="32004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1582408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58" y="1752600"/>
            <a:ext cx="8852442" cy="47244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3" name="Picture 2" descr="Screen Shot 2013-11-17 at 11.52.3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64" y="522451"/>
            <a:ext cx="8714236" cy="55626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9813990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49" b="22421"/>
          <a:stretch/>
        </p:blipFill>
        <p:spPr>
          <a:xfrm>
            <a:off x="944679" y="1447800"/>
            <a:ext cx="7742121" cy="43434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40777909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Dynamic </a:t>
            </a:r>
            <a:r>
              <a:rPr lang="en-US" sz="4400" dirty="0" smtClean="0">
                <a:latin typeface="+mj-lt"/>
                <a:ea typeface="+mj-ea"/>
                <a:cs typeface="+mj-cs"/>
              </a:rPr>
              <a:t>Notes and </a:t>
            </a:r>
            <a:r>
              <a:rPr lang="en-US" sz="4400" dirty="0" smtClean="0">
                <a:latin typeface="+mj-lt"/>
                <a:ea typeface="+mj-ea"/>
                <a:cs typeface="+mj-cs"/>
              </a:rPr>
              <a:t>Linked Reports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524000"/>
            <a:ext cx="8229600" cy="5113337"/>
          </a:xfrm>
        </p:spPr>
        <p:txBody>
          <a:bodyPr/>
          <a:lstStyle/>
          <a:p>
            <a:r>
              <a:rPr lang="en-US" dirty="0" smtClean="0"/>
              <a:t>Goal is to embed data within the chart in a form more natural to today’s users (e.g., web)</a:t>
            </a:r>
          </a:p>
          <a:p>
            <a:r>
              <a:rPr lang="en-US" dirty="0" smtClean="0"/>
              <a:t>Combines automated and manual integration of relevant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9612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Demonstration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355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Calibri" charset="0"/>
              </a:rPr>
              <a:t>Open Source</a:t>
            </a:r>
            <a:endParaRPr lang="en-US" dirty="0">
              <a:latin typeface="Calibri" charset="0"/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</a:rPr>
              <a:t>Regenstrief supports open source development</a:t>
            </a:r>
          </a:p>
          <a:p>
            <a:r>
              <a:rPr lang="en-US" dirty="0" smtClean="0">
                <a:latin typeface="Calibri" charset="0"/>
              </a:rPr>
              <a:t>The framework underlying the new Gopher has recently been released open source</a:t>
            </a:r>
          </a:p>
          <a:p>
            <a:pPr lvl="1"/>
            <a:r>
              <a:rPr lang="en-US" dirty="0" err="1" smtClean="0"/>
              <a:t>carewebframework.org</a:t>
            </a:r>
            <a:endParaRPr lang="en-US" dirty="0" smtClean="0"/>
          </a:p>
          <a:p>
            <a:pPr lvl="1"/>
            <a:r>
              <a:rPr lang="en-US" dirty="0" err="1"/>
              <a:t>g</a:t>
            </a:r>
            <a:r>
              <a:rPr lang="en-US" dirty="0" err="1" smtClean="0"/>
              <a:t>ithub</a:t>
            </a:r>
            <a:endParaRPr lang="en-US" dirty="0" smtClean="0"/>
          </a:p>
          <a:p>
            <a:r>
              <a:rPr lang="en-US" dirty="0" smtClean="0"/>
              <a:t>The full CPOE is not yet available open source but we are working towards a deployable version</a:t>
            </a:r>
          </a:p>
        </p:txBody>
      </p:sp>
    </p:spTree>
    <p:extLst>
      <p:ext uri="{BB962C8B-B14F-4D97-AF65-F5344CB8AC3E}">
        <p14:creationId xmlns:p14="http://schemas.microsoft.com/office/powerpoint/2010/main" val="25119453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750" y="328612"/>
            <a:ext cx="8229600" cy="1271587"/>
          </a:xfrm>
        </p:spPr>
        <p:txBody>
          <a:bodyPr/>
          <a:lstStyle/>
          <a:p>
            <a:pPr algn="ctr"/>
            <a:r>
              <a:rPr lang="en-US" dirty="0" smtClean="0"/>
              <a:t>AMA - Accelerating Change in Medical Education (ACE)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39624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Problem - Gap between medical education and medical practice is widening</a:t>
            </a:r>
          </a:p>
          <a:p>
            <a:endParaRPr lang="en-US" dirty="0"/>
          </a:p>
          <a:p>
            <a:r>
              <a:rPr lang="en-US" dirty="0" smtClean="0"/>
              <a:t>Goal - Developing and promote new </a:t>
            </a:r>
            <a:r>
              <a:rPr lang="en-US" dirty="0"/>
              <a:t>methods for teaching </a:t>
            </a:r>
            <a:r>
              <a:rPr lang="en-US" dirty="0" smtClean="0"/>
              <a:t>(educational decision support) and expose students to real-world informatics platforms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IU project will </a:t>
            </a:r>
            <a:r>
              <a:rPr lang="en-US" dirty="0" smtClean="0"/>
              <a:t>create a teaching EMR (</a:t>
            </a:r>
            <a:r>
              <a:rPr lang="en-US" dirty="0" err="1" smtClean="0"/>
              <a:t>tEMR</a:t>
            </a:r>
            <a:r>
              <a:rPr lang="en-US" dirty="0" smtClean="0"/>
              <a:t>)</a:t>
            </a:r>
            <a:endParaRPr lang="en-US" dirty="0" smtClean="0"/>
          </a:p>
          <a:p>
            <a:pPr lvl="1"/>
            <a:r>
              <a:rPr lang="en-US" dirty="0" smtClean="0"/>
              <a:t>Uses the Gopher platform</a:t>
            </a:r>
          </a:p>
          <a:p>
            <a:pPr lvl="1"/>
            <a:r>
              <a:rPr lang="en-US" dirty="0" smtClean="0"/>
              <a:t>Includes panel of d</a:t>
            </a:r>
            <a:r>
              <a:rPr lang="en-US" dirty="0" smtClean="0"/>
              <a:t>e</a:t>
            </a:r>
            <a:r>
              <a:rPr lang="en-US" dirty="0" smtClean="0"/>
              <a:t>-identified </a:t>
            </a:r>
            <a:r>
              <a:rPr lang="en-US" dirty="0" smtClean="0"/>
              <a:t>patients</a:t>
            </a:r>
            <a:endParaRPr lang="en-US" dirty="0" smtClean="0"/>
          </a:p>
          <a:p>
            <a:pPr lvl="1"/>
            <a:r>
              <a:rPr lang="en-US" dirty="0" smtClean="0"/>
              <a:t>Incorporates learning modules using real data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653926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tEMR</a:t>
            </a:r>
            <a:r>
              <a:rPr lang="en-US" dirty="0" smtClean="0"/>
              <a:t> Infrastructure</a:t>
            </a:r>
            <a:endParaRPr lang="en-US" dirty="0"/>
          </a:p>
        </p:txBody>
      </p:sp>
      <p:sp>
        <p:nvSpPr>
          <p:cNvPr id="4" name="Flowchart: Magnetic Disk 3"/>
          <p:cNvSpPr/>
          <p:nvPr/>
        </p:nvSpPr>
        <p:spPr>
          <a:xfrm>
            <a:off x="1387159" y="4443806"/>
            <a:ext cx="685800" cy="612648"/>
          </a:xfrm>
          <a:prstGeom prst="flowChartMagneticDisk">
            <a:avLst/>
          </a:prstGeom>
          <a:solidFill>
            <a:srgbClr val="00B0F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lowchart: Magnetic Disk 5"/>
          <p:cNvSpPr/>
          <p:nvPr/>
        </p:nvSpPr>
        <p:spPr>
          <a:xfrm>
            <a:off x="6489171" y="4139509"/>
            <a:ext cx="471488" cy="375844"/>
          </a:xfrm>
          <a:prstGeom prst="flowChartMagneticDisk">
            <a:avLst/>
          </a:prstGeom>
          <a:solidFill>
            <a:srgbClr val="00B0F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400" y="4550170"/>
            <a:ext cx="10995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prstClr val="black"/>
                </a:solidFill>
              </a:rPr>
              <a:t>Patient Database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62009" y="5307568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</a:rPr>
              <a:t>INPC</a:t>
            </a:r>
            <a:endParaRPr lang="en-US" sz="1600" dirty="0">
              <a:solidFill>
                <a:prstClr val="black"/>
              </a:solidFill>
            </a:endParaRPr>
          </a:p>
        </p:txBody>
      </p:sp>
      <p:pic>
        <p:nvPicPr>
          <p:cNvPr id="1026" name="Picture 2" descr="https://encrypted-tbn3.gstatic.com/images?q=tbn:ANd9GcQBuEWi5wzr_jssCpvEJGeKDCMtp3jxDr0C4d3O4N2fsU0qB8J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249" y="2007958"/>
            <a:ext cx="1147602" cy="122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encrypted-tbn3.gstatic.com/images?q=tbn:ANd9GcQBuEWi5wzr_jssCpvEJGeKDCMtp3jxDr0C4d3O4N2fsU0qB8J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009" y="2274070"/>
            <a:ext cx="757812" cy="80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364788" y="3374013"/>
            <a:ext cx="906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</a:rPr>
              <a:t>Gopher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91200" y="3365889"/>
            <a:ext cx="1904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prstClr val="black"/>
                </a:solidFill>
              </a:rPr>
              <a:t>“Thin” Gopher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4757" y="2384137"/>
            <a:ext cx="1763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prstClr val="black"/>
                </a:solidFill>
              </a:rPr>
              <a:t>Computer Order Entry System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2403921" y="4634938"/>
            <a:ext cx="828675" cy="230385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3532190" y="2552700"/>
            <a:ext cx="1937938" cy="247650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 rot="20826904">
            <a:off x="4391806" y="4520904"/>
            <a:ext cx="1084047" cy="230995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03439" y="1344928"/>
            <a:ext cx="1685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Teaching EMR</a:t>
            </a:r>
          </a:p>
          <a:p>
            <a:pPr algn="ctr"/>
            <a:r>
              <a:rPr lang="en-US" dirty="0" err="1" smtClean="0">
                <a:solidFill>
                  <a:prstClr val="black"/>
                </a:solidFill>
              </a:rPr>
              <a:t>tEMR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90295" y="4634938"/>
            <a:ext cx="19239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</a:rPr>
              <a:t>Teaching database</a:t>
            </a:r>
          </a:p>
          <a:p>
            <a:pPr algn="ctr"/>
            <a:r>
              <a:rPr lang="en-US" sz="1600" dirty="0" smtClean="0">
                <a:solidFill>
                  <a:prstClr val="black"/>
                </a:solidFill>
              </a:rPr>
              <a:t>10,000+ patients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669857" y="2087768"/>
            <a:ext cx="2162034" cy="35891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03083" y="5244199"/>
            <a:ext cx="18710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</a:rPr>
              <a:t>Staging system</a:t>
            </a:r>
          </a:p>
          <a:p>
            <a:r>
              <a:rPr lang="en-US" sz="1600" dirty="0" smtClean="0">
                <a:solidFill>
                  <a:prstClr val="black"/>
                </a:solidFill>
              </a:rPr>
              <a:t>De-identifies data</a:t>
            </a:r>
          </a:p>
          <a:p>
            <a:r>
              <a:rPr lang="en-US" sz="1600" dirty="0" smtClean="0">
                <a:solidFill>
                  <a:prstClr val="black"/>
                </a:solidFill>
              </a:rPr>
              <a:t>Synchronizes data</a:t>
            </a:r>
          </a:p>
        </p:txBody>
      </p:sp>
      <p:sp>
        <p:nvSpPr>
          <p:cNvPr id="23" name="Flowchart: Magnetic Disk 22"/>
          <p:cNvSpPr/>
          <p:nvPr/>
        </p:nvSpPr>
        <p:spPr>
          <a:xfrm>
            <a:off x="3429000" y="4443806"/>
            <a:ext cx="685800" cy="612648"/>
          </a:xfrm>
          <a:prstGeom prst="flowChartMagneticDisk">
            <a:avLst/>
          </a:prstGeom>
          <a:solidFill>
            <a:srgbClr val="00B0F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345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857250"/>
          </a:xfrm>
        </p:spPr>
        <p:txBody>
          <a:bodyPr/>
          <a:lstStyle/>
          <a:p>
            <a:pPr algn="ctr"/>
            <a:r>
              <a:rPr lang="en-US" dirty="0" smtClean="0">
                <a:latin typeface="Calibri" charset="0"/>
              </a:rPr>
              <a:t>Questions?</a:t>
            </a:r>
            <a:endParaRPr lang="en-US" dirty="0">
              <a:latin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2600" y="4343400"/>
            <a:ext cx="6248400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Regenstrief is hiring for faculty positions and fellowships in Biomedical Informatics.  Contact </a:t>
            </a:r>
            <a:r>
              <a:rPr lang="en-US" sz="2000" dirty="0" smtClean="0">
                <a:hlinkClick r:id="rId2"/>
              </a:rPr>
              <a:t>schleyer@regenstrief.org</a:t>
            </a:r>
            <a:r>
              <a:rPr lang="en-US" sz="2000" dirty="0" smtClean="0"/>
              <a:t> for more information.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743200" y="2209800"/>
            <a:ext cx="37435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jonduke@regenstrief.org</a:t>
            </a:r>
          </a:p>
          <a:p>
            <a:r>
              <a:rPr lang="en-US" sz="2400" dirty="0" smtClean="0"/>
              <a:t>bmamlin@regenstrief.org</a:t>
            </a:r>
          </a:p>
          <a:p>
            <a:r>
              <a:rPr lang="en-US" sz="2400" dirty="0" smtClean="0"/>
              <a:t>btakesue@regenstrief.org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254869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Gopher Performance Monitoring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Screen Shot 2013-11-14 at 10.51.31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86"/>
          <a:stretch/>
        </p:blipFill>
        <p:spPr>
          <a:xfrm>
            <a:off x="1676400" y="1447800"/>
            <a:ext cx="6324600" cy="492372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41462367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Certifications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Meaningful Use</a:t>
            </a:r>
          </a:p>
          <a:p>
            <a:pPr lvl="1"/>
            <a:r>
              <a:rPr lang="en-US" dirty="0" smtClean="0"/>
              <a:t>Stage 1 Certified</a:t>
            </a:r>
          </a:p>
          <a:p>
            <a:pPr lvl="1"/>
            <a:r>
              <a:rPr lang="en-US" dirty="0" smtClean="0"/>
              <a:t>Stage 2 testing next month</a:t>
            </a:r>
          </a:p>
          <a:p>
            <a:r>
              <a:rPr lang="en-US" dirty="0" err="1" smtClean="0"/>
              <a:t>Surescripts</a:t>
            </a:r>
            <a:endParaRPr lang="en-US" dirty="0" smtClean="0"/>
          </a:p>
          <a:p>
            <a:pPr lvl="1"/>
            <a:r>
              <a:rPr lang="en-US" dirty="0" smtClean="0"/>
              <a:t>10.6 certification in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0153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09600" y="228600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Things We Talked About Last Year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16107" y="1752601"/>
            <a:ext cx="3779694" cy="2326626"/>
            <a:chOff x="44450" y="1233488"/>
            <a:chExt cx="9080500" cy="5589587"/>
          </a:xfrm>
        </p:grpSpPr>
        <p:pic>
          <p:nvPicPr>
            <p:cNvPr id="7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50" y="1233488"/>
              <a:ext cx="9080500" cy="558958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676400" y="2590800"/>
              <a:ext cx="4800600" cy="3394075"/>
            </a:xfrm>
            <a:prstGeom prst="rect">
              <a:avLst/>
            </a:prstGeom>
            <a:solidFill>
              <a:srgbClr val="FF0000">
                <a:alpha val="41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343775" y="5408613"/>
              <a:ext cx="1752600" cy="1371600"/>
            </a:xfrm>
            <a:prstGeom prst="rect">
              <a:avLst/>
            </a:prstGeom>
            <a:solidFill>
              <a:srgbClr val="FF6600">
                <a:alpha val="41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43775" y="2171700"/>
              <a:ext cx="1752600" cy="1371600"/>
            </a:xfrm>
            <a:prstGeom prst="rect">
              <a:avLst/>
            </a:prstGeom>
            <a:solidFill>
              <a:srgbClr val="3366FF">
                <a:alpha val="41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19250" y="1238250"/>
              <a:ext cx="4800600" cy="304800"/>
            </a:xfrm>
            <a:prstGeom prst="rect">
              <a:avLst/>
            </a:prstGeom>
            <a:solidFill>
              <a:srgbClr val="FFFF00">
                <a:alpha val="41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410200" y="2286000"/>
            <a:ext cx="29783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Calibri"/>
                <a:cs typeface="Calibri"/>
              </a:rPr>
              <a:t>Alerting Zones and</a:t>
            </a:r>
          </a:p>
          <a:p>
            <a:pPr algn="ctr"/>
            <a:r>
              <a:rPr lang="en-US" sz="2800" b="1" dirty="0" smtClean="0">
                <a:latin typeface="Calibri"/>
                <a:cs typeface="Calibri"/>
              </a:rPr>
              <a:t>Contextual Alerts </a:t>
            </a:r>
            <a:endParaRPr lang="en-US" sz="2800" b="1" dirty="0">
              <a:latin typeface="Calibri"/>
              <a:cs typeface="Calibri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6" t="82463" r="20367" b="7655"/>
          <a:stretch>
            <a:fillRect/>
          </a:stretch>
        </p:blipFill>
        <p:spPr bwMode="auto">
          <a:xfrm>
            <a:off x="914400" y="4648200"/>
            <a:ext cx="7181850" cy="814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52800" y="5715000"/>
            <a:ext cx="2731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latin typeface="Calibri"/>
                <a:cs typeface="Calibri"/>
              </a:rPr>
              <a:t>Alerts That Learn</a:t>
            </a:r>
            <a:endParaRPr lang="en-US" sz="2800" b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52326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Regenstrief Informatics">
  <a:themeElements>
    <a:clrScheme name="Regenstrief Institute">
      <a:dk1>
        <a:sysClr val="windowText" lastClr="000000"/>
      </a:dk1>
      <a:lt1>
        <a:sysClr val="window" lastClr="FFFFFF"/>
      </a:lt1>
      <a:dk2>
        <a:srgbClr val="405C69"/>
      </a:dk2>
      <a:lt2>
        <a:srgbClr val="A99141"/>
      </a:lt2>
      <a:accent1>
        <a:srgbClr val="922122"/>
      </a:accent1>
      <a:accent2>
        <a:srgbClr val="FED46B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957C42"/>
      </a:hlink>
      <a:folHlink>
        <a:srgbClr val="FEE29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Regenstrief Informatics.potx</Template>
  <TotalTime>7341</TotalTime>
  <Words>1835</Words>
  <Application>Microsoft Macintosh PowerPoint</Application>
  <PresentationFormat>On-screen Show (4:3)</PresentationFormat>
  <Paragraphs>441</Paragraphs>
  <Slides>69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Regenstrief Informatics</vt:lpstr>
      <vt:lpstr>Regenstrief Institute’s  Gopher CPOE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Certifications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RAVE</vt:lpstr>
      <vt:lpstr>PowerPoint Presentation</vt:lpstr>
      <vt:lpstr>PowerPoint Presentation</vt:lpstr>
      <vt:lpstr>Great Artists Steal</vt:lpstr>
      <vt:lpstr>RAVE = IFTTT for EMRs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Rule Authoring and Validation Environment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Demonstration</vt:lpstr>
      <vt:lpstr>Open Source</vt:lpstr>
      <vt:lpstr>AMA - Accelerating Change in Medical Education (ACE)</vt:lpstr>
      <vt:lpstr>tEMR Infrastructure</vt:lpstr>
      <vt:lpstr>Questions?</vt:lpstr>
    </vt:vector>
  </TitlesOfParts>
  <Company>Schneider Graphics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>HIE in Indiana</dc:subject>
  <dc:creator>Ed Schneider</dc:creator>
  <cp:lastModifiedBy>Jon Duke</cp:lastModifiedBy>
  <cp:revision>316</cp:revision>
  <dcterms:created xsi:type="dcterms:W3CDTF">2013-10-15T20:42:24Z</dcterms:created>
  <dcterms:modified xsi:type="dcterms:W3CDTF">2013-11-19T14:28:51Z</dcterms:modified>
</cp:coreProperties>
</file>